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2.xml" ContentType="application/vnd.openxmlformats-officedocument.presentationml.tags+xml"/>
  <Override PartName="/ppt/notesSlides/notesSlide1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notesSlides/notesSlide2.xml" ContentType="application/vnd.openxmlformats-officedocument.presentationml.notesSlide+xml"/>
  <Override PartName="/ppt/tags/tag68.xml" ContentType="application/vnd.openxmlformats-officedocument.presentationml.tags+xml"/>
  <Override PartName="/ppt/notesSlides/notesSlide3.xml" ContentType="application/vnd.openxmlformats-officedocument.presentationml.notesSlide+xml"/>
  <Override PartName="/ppt/tags/tag69.xml" ContentType="application/vnd.openxmlformats-officedocument.presentationml.tags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5.xml" ContentType="application/vnd.openxmlformats-officedocument.presentationml.notesSlide+xml"/>
  <Override PartName="/ppt/tags/tag75.xml" ContentType="application/vnd.openxmlformats-officedocument.presentationml.tags+xml"/>
  <Override PartName="/ppt/notesSlides/notesSlide6.xml" ContentType="application/vnd.openxmlformats-officedocument.presentationml.notesSlide+xml"/>
  <Override PartName="/ppt/tags/tag76.xml" ContentType="application/vnd.openxmlformats-officedocument.presentationml.tags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notesSlides/notesSlide8.xml" ContentType="application/vnd.openxmlformats-officedocument.presentationml.notesSlid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304" r:id="rId3"/>
    <p:sldId id="333" r:id="rId4"/>
    <p:sldId id="291" r:id="rId5"/>
    <p:sldId id="305" r:id="rId6"/>
    <p:sldId id="309" r:id="rId7"/>
    <p:sldId id="336" r:id="rId8"/>
    <p:sldId id="314" r:id="rId9"/>
    <p:sldId id="315" r:id="rId10"/>
    <p:sldId id="306" r:id="rId11"/>
    <p:sldId id="311" r:id="rId12"/>
    <p:sldId id="316" r:id="rId13"/>
    <p:sldId id="317" r:id="rId14"/>
    <p:sldId id="312" r:id="rId15"/>
    <p:sldId id="337" r:id="rId16"/>
    <p:sldId id="313" r:id="rId17"/>
    <p:sldId id="338" r:id="rId18"/>
    <p:sldId id="303" r:id="rId19"/>
    <p:sldId id="307" r:id="rId20"/>
    <p:sldId id="318" r:id="rId21"/>
    <p:sldId id="341" r:id="rId22"/>
    <p:sldId id="308" r:id="rId23"/>
    <p:sldId id="334" r:id="rId24"/>
    <p:sldId id="339" r:id="rId25"/>
    <p:sldId id="340" r:id="rId26"/>
    <p:sldId id="335" r:id="rId27"/>
    <p:sldId id="267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4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9FF"/>
    <a:srgbClr val="BD43A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14" autoAdjust="0"/>
    <p:restoredTop sz="81407" autoAdjust="0"/>
  </p:normalViewPr>
  <p:slideViewPr>
    <p:cSldViewPr snapToGrid="0">
      <p:cViewPr varScale="1">
        <p:scale>
          <a:sx n="66" d="100"/>
          <a:sy n="66" d="100"/>
        </p:scale>
        <p:origin x="1094" y="62"/>
      </p:cViewPr>
      <p:guideLst>
        <p:guide orient="horz" pos="2249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/>
              <a:t>文本长度分布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3E0-42D3-9645-169900F2F10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3E0-42D3-9645-169900F2F10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E3E0-42D3-9645-169900F2F10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E3E0-42D3-9645-169900F2F10B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&lt;=512</c:v>
                </c:pt>
                <c:pt idx="1">
                  <c:v>&gt;512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91.98</c:v>
                </c:pt>
                <c:pt idx="1">
                  <c:v>8.02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21-41D6-8AA2-D3100959E084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80110058153037644"/>
          <c:y val="0.2026630976338876"/>
          <c:w val="0.14519682711665777"/>
          <c:h val="0.13780899592612189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线下交叉验证F1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bert_42</c:v>
                </c:pt>
                <c:pt idx="1">
                  <c:v>bert_420</c:v>
                </c:pt>
                <c:pt idx="2">
                  <c:v>bert_1001001</c:v>
                </c:pt>
                <c:pt idx="3">
                  <c:v>roberta_wwm_ext</c:v>
                </c:pt>
                <c:pt idx="4">
                  <c:v>bert_42_further_pretrain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0.96363023000000003</c:v>
                </c:pt>
                <c:pt idx="1">
                  <c:v>0.96191123999999995</c:v>
                </c:pt>
                <c:pt idx="2">
                  <c:v>0.96306128000000002</c:v>
                </c:pt>
                <c:pt idx="3">
                  <c:v>0.96362205000000001</c:v>
                </c:pt>
                <c:pt idx="4">
                  <c:v>0.96398607000000003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A7-4612-98D9-7064F1E591C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756561872"/>
        <c:axId val="225458640"/>
      </c:barChart>
      <c:catAx>
        <c:axId val="1756561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25458640"/>
        <c:crosses val="autoZero"/>
        <c:auto val="1"/>
        <c:lblAlgn val="ctr"/>
        <c:lblOffset val="100"/>
        <c:noMultiLvlLbl val="0"/>
      </c:catAx>
      <c:valAx>
        <c:axId val="225458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5656187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lt1">
                <a:lumMod val="95000"/>
                <a:alpha val="54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CN"/>
              <a:t>复赛成绩</a:t>
            </a:r>
            <a:r>
              <a:rPr lang="en-US"/>
              <a:t>A</a:t>
            </a:r>
            <a:r>
              <a:rPr lang="zh-CN"/>
              <a:t>榜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复赛成绩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Bert_baseline</c:v>
                </c:pt>
                <c:pt idx="1">
                  <c:v>规则1、2</c:v>
                </c:pt>
                <c:pt idx="2">
                  <c:v>考虑实体之间的上下文</c:v>
                </c:pt>
                <c:pt idx="3">
                  <c:v>定位抽取实体所在文本</c:v>
                </c:pt>
                <c:pt idx="4">
                  <c:v>模型融合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0.94950000000000001</c:v>
                </c:pt>
                <c:pt idx="1">
                  <c:v>0.9516</c:v>
                </c:pt>
                <c:pt idx="2">
                  <c:v>0.95469999999999999</c:v>
                </c:pt>
                <c:pt idx="3">
                  <c:v>0.95540000000000003</c:v>
                </c:pt>
                <c:pt idx="4">
                  <c:v>0.95709999999999995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BD8-4543-9A3B-861C32A4CC5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662427256"/>
        <c:axId val="662432832"/>
      </c:lineChart>
      <c:catAx>
        <c:axId val="662427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2432832"/>
        <c:crosses val="autoZero"/>
        <c:auto val="1"/>
        <c:lblAlgn val="ctr"/>
        <c:lblOffset val="100"/>
        <c:noMultiLvlLbl val="0"/>
      </c:catAx>
      <c:valAx>
        <c:axId val="662432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2427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683569-5825-4DB4-BD49-B363ABE40C06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B9B6424-D885-4734-B78B-C88403D647DA}">
      <dgm:prSet phldrT="[文本]"/>
      <dgm:spPr/>
      <dgm:t>
        <a:bodyPr/>
        <a:lstStyle/>
        <a:p>
          <a:r>
            <a:rPr lang="zh-CN" altLang="en-US" dirty="0"/>
            <a:t>模型</a:t>
          </a:r>
        </a:p>
      </dgm:t>
    </dgm:pt>
    <dgm:pt modelId="{16E53D54-2172-4153-8341-90B027BD6133}" type="parTrans" cxnId="{9232E976-A277-446B-AA5E-C23A6DAC4E44}">
      <dgm:prSet/>
      <dgm:spPr/>
      <dgm:t>
        <a:bodyPr/>
        <a:lstStyle/>
        <a:p>
          <a:endParaRPr lang="zh-CN" altLang="en-US"/>
        </a:p>
      </dgm:t>
    </dgm:pt>
    <dgm:pt modelId="{64FDB5C6-8E8D-483E-A216-A49AD2FA1327}" type="sibTrans" cxnId="{9232E976-A277-446B-AA5E-C23A6DAC4E44}">
      <dgm:prSet/>
      <dgm:spPr/>
      <dgm:t>
        <a:bodyPr/>
        <a:lstStyle/>
        <a:p>
          <a:endParaRPr lang="zh-CN" altLang="en-US"/>
        </a:p>
      </dgm:t>
    </dgm:pt>
    <dgm:pt modelId="{7D59AD7A-BF46-4029-906F-9389D4A2EC53}">
      <dgm:prSet phldrT="[文本]" custT="1"/>
      <dgm:spPr/>
      <dgm:t>
        <a:bodyPr/>
        <a:lstStyle/>
        <a:p>
          <a:r>
            <a:rPr lang="en-US" altLang="zh-CN" sz="1600" baseline="0" dirty="0"/>
            <a:t>BERT</a:t>
          </a:r>
          <a:r>
            <a:rPr lang="zh-CN" altLang="en-US" sz="1600" baseline="0" dirty="0"/>
            <a:t>模型</a:t>
          </a:r>
        </a:p>
      </dgm:t>
    </dgm:pt>
    <dgm:pt modelId="{C9C738B3-E0E6-4597-B53F-287C50F4C4F7}" type="parTrans" cxnId="{AC96C708-D8CB-4423-BC68-415AD263E2B5}">
      <dgm:prSet/>
      <dgm:spPr/>
      <dgm:t>
        <a:bodyPr/>
        <a:lstStyle/>
        <a:p>
          <a:endParaRPr lang="zh-CN" altLang="en-US"/>
        </a:p>
      </dgm:t>
    </dgm:pt>
    <dgm:pt modelId="{17D69912-08EB-41B4-8F81-507CF018D0A2}" type="sibTrans" cxnId="{AC96C708-D8CB-4423-BC68-415AD263E2B5}">
      <dgm:prSet/>
      <dgm:spPr/>
      <dgm:t>
        <a:bodyPr/>
        <a:lstStyle/>
        <a:p>
          <a:endParaRPr lang="zh-CN" altLang="en-US"/>
        </a:p>
      </dgm:t>
    </dgm:pt>
    <dgm:pt modelId="{302B3F70-E7FE-448E-82CD-D01E50FACD34}">
      <dgm:prSet phldrT="[文本]"/>
      <dgm:spPr/>
      <dgm:t>
        <a:bodyPr/>
        <a:lstStyle/>
        <a:p>
          <a:r>
            <a:rPr lang="zh-CN" altLang="en-US" dirty="0"/>
            <a:t>模型融合</a:t>
          </a:r>
        </a:p>
      </dgm:t>
    </dgm:pt>
    <dgm:pt modelId="{EA0649EE-93A2-4011-80F3-4E8F32B92248}" type="parTrans" cxnId="{7BB25068-A6AD-42AD-ABBF-26B0B974F7DE}">
      <dgm:prSet/>
      <dgm:spPr/>
      <dgm:t>
        <a:bodyPr/>
        <a:lstStyle/>
        <a:p>
          <a:endParaRPr lang="zh-CN" altLang="en-US"/>
        </a:p>
      </dgm:t>
    </dgm:pt>
    <dgm:pt modelId="{50BB304D-1760-4C4F-B82D-8877808C05DB}" type="sibTrans" cxnId="{7BB25068-A6AD-42AD-ABBF-26B0B974F7DE}">
      <dgm:prSet/>
      <dgm:spPr/>
      <dgm:t>
        <a:bodyPr/>
        <a:lstStyle/>
        <a:p>
          <a:endParaRPr lang="zh-CN" altLang="en-US"/>
        </a:p>
      </dgm:t>
    </dgm:pt>
    <dgm:pt modelId="{A0364FFE-4761-448E-85B8-60E052B3D6E9}">
      <dgm:prSet phldrT="[文本]" custT="1"/>
      <dgm:spPr/>
      <dgm:t>
        <a:bodyPr/>
        <a:lstStyle/>
        <a:p>
          <a:r>
            <a:rPr lang="zh-CN" altLang="en-US" sz="1600" baseline="0" dirty="0"/>
            <a:t>七折</a:t>
          </a:r>
          <a:r>
            <a:rPr lang="zh-CN" altLang="en-US" sz="1600" baseline="0"/>
            <a:t>交叉融合</a:t>
          </a:r>
          <a:endParaRPr lang="zh-CN" altLang="en-US" sz="1600" baseline="0" dirty="0"/>
        </a:p>
      </dgm:t>
    </dgm:pt>
    <dgm:pt modelId="{80AD2310-5E83-45E1-8067-4A5908836950}" type="parTrans" cxnId="{A13B1049-CC6C-43E3-B325-855FF792036C}">
      <dgm:prSet/>
      <dgm:spPr/>
      <dgm:t>
        <a:bodyPr/>
        <a:lstStyle/>
        <a:p>
          <a:endParaRPr lang="zh-CN" altLang="en-US"/>
        </a:p>
      </dgm:t>
    </dgm:pt>
    <dgm:pt modelId="{7544B7F1-579F-4276-8AE7-FB1441E1D4A4}" type="sibTrans" cxnId="{A13B1049-CC6C-43E3-B325-855FF792036C}">
      <dgm:prSet/>
      <dgm:spPr/>
      <dgm:t>
        <a:bodyPr/>
        <a:lstStyle/>
        <a:p>
          <a:endParaRPr lang="zh-CN" altLang="en-US"/>
        </a:p>
      </dgm:t>
    </dgm:pt>
    <dgm:pt modelId="{2B9080AD-F806-4174-955C-15BCA9BA031F}">
      <dgm:prSet phldrT="[文本]" custT="1"/>
      <dgm:spPr/>
      <dgm:t>
        <a:bodyPr/>
        <a:lstStyle/>
        <a:p>
          <a:r>
            <a:rPr lang="en-US" altLang="zh-CN" sz="1600" baseline="0" dirty="0"/>
            <a:t>Robert wwm ext </a:t>
          </a:r>
          <a:r>
            <a:rPr lang="zh-CN" altLang="en-US" sz="1600" baseline="0" dirty="0"/>
            <a:t>模型</a:t>
          </a:r>
        </a:p>
      </dgm:t>
    </dgm:pt>
    <dgm:pt modelId="{88A67428-68FF-4456-BD4B-455777260804}" type="parTrans" cxnId="{6C5807D5-D89F-4DED-9B01-1D202B6DB065}">
      <dgm:prSet/>
      <dgm:spPr/>
      <dgm:t>
        <a:bodyPr/>
        <a:lstStyle/>
        <a:p>
          <a:endParaRPr lang="zh-CN" altLang="en-US"/>
        </a:p>
      </dgm:t>
    </dgm:pt>
    <dgm:pt modelId="{2A419094-2F99-4FFC-BA3D-05BCCDAE5E99}" type="sibTrans" cxnId="{6C5807D5-D89F-4DED-9B01-1D202B6DB065}">
      <dgm:prSet/>
      <dgm:spPr/>
      <dgm:t>
        <a:bodyPr/>
        <a:lstStyle/>
        <a:p>
          <a:endParaRPr lang="zh-CN" altLang="en-US"/>
        </a:p>
      </dgm:t>
    </dgm:pt>
    <dgm:pt modelId="{6F4349BC-4AD9-48E1-AAD1-EF73A1B4E36F}">
      <dgm:prSet phldrT="[文本]" custT="1"/>
      <dgm:spPr/>
      <dgm:t>
        <a:bodyPr/>
        <a:lstStyle/>
        <a:p>
          <a:r>
            <a:rPr lang="zh-CN" altLang="en-US" sz="1600" baseline="0" dirty="0"/>
            <a:t>模型平均融合</a:t>
          </a:r>
        </a:p>
      </dgm:t>
    </dgm:pt>
    <dgm:pt modelId="{F8AA0625-00E6-4821-BF7F-F91BF0C1E5A2}" type="parTrans" cxnId="{B5667E65-DBB0-44FB-B6B8-07D06A2B5526}">
      <dgm:prSet/>
      <dgm:spPr/>
      <dgm:t>
        <a:bodyPr/>
        <a:lstStyle/>
        <a:p>
          <a:endParaRPr lang="zh-CN" altLang="en-US"/>
        </a:p>
      </dgm:t>
    </dgm:pt>
    <dgm:pt modelId="{3B956364-76A3-44AD-9172-4B78A54EB396}" type="sibTrans" cxnId="{B5667E65-DBB0-44FB-B6B8-07D06A2B5526}">
      <dgm:prSet/>
      <dgm:spPr/>
      <dgm:t>
        <a:bodyPr/>
        <a:lstStyle/>
        <a:p>
          <a:endParaRPr lang="zh-CN" altLang="en-US"/>
        </a:p>
      </dgm:t>
    </dgm:pt>
    <dgm:pt modelId="{9E631BEF-80D3-4FB5-86A4-E6A961D61302}">
      <dgm:prSet phldrT="[文本]"/>
      <dgm:spPr/>
      <dgm:t>
        <a:bodyPr/>
        <a:lstStyle/>
        <a:p>
          <a:r>
            <a:rPr lang="zh-CN" altLang="en-US" dirty="0"/>
            <a:t>预处理</a:t>
          </a:r>
        </a:p>
      </dgm:t>
    </dgm:pt>
    <dgm:pt modelId="{AD0BFC9C-27C1-47CB-8F72-53782A6F9FFC}" type="parTrans" cxnId="{FC38A7E1-888F-4B3A-901A-6AE5751824A2}">
      <dgm:prSet/>
      <dgm:spPr/>
      <dgm:t>
        <a:bodyPr/>
        <a:lstStyle/>
        <a:p>
          <a:endParaRPr lang="zh-CN" altLang="en-US"/>
        </a:p>
      </dgm:t>
    </dgm:pt>
    <dgm:pt modelId="{F2D6D8F3-AE96-4DBD-B5BD-DA498FA84B4D}" type="sibTrans" cxnId="{FC38A7E1-888F-4B3A-901A-6AE5751824A2}">
      <dgm:prSet/>
      <dgm:spPr/>
      <dgm:t>
        <a:bodyPr/>
        <a:lstStyle/>
        <a:p>
          <a:endParaRPr lang="zh-CN" altLang="en-US"/>
        </a:p>
      </dgm:t>
    </dgm:pt>
    <dgm:pt modelId="{C96489D3-FBD5-4FE7-9E27-954F3EF46E0E}">
      <dgm:prSet phldrT="[文本]" custT="1"/>
      <dgm:spPr/>
      <dgm:t>
        <a:bodyPr/>
        <a:lstStyle/>
        <a:p>
          <a:r>
            <a:rPr lang="zh-CN" altLang="en-US" sz="1600" baseline="0" dirty="0"/>
            <a:t>过滤</a:t>
          </a:r>
        </a:p>
      </dgm:t>
    </dgm:pt>
    <dgm:pt modelId="{74EBC0C8-19E4-4DF8-82DE-AF7AA9C0A49E}" type="parTrans" cxnId="{932E3C37-D595-4ABD-BF97-08171E1E10B8}">
      <dgm:prSet/>
      <dgm:spPr/>
      <dgm:t>
        <a:bodyPr/>
        <a:lstStyle/>
        <a:p>
          <a:endParaRPr lang="zh-CN" altLang="en-US"/>
        </a:p>
      </dgm:t>
    </dgm:pt>
    <dgm:pt modelId="{C2D3163E-4F4E-4B2E-8282-BC1F7E89CBC5}" type="sibTrans" cxnId="{932E3C37-D595-4ABD-BF97-08171E1E10B8}">
      <dgm:prSet/>
      <dgm:spPr/>
      <dgm:t>
        <a:bodyPr/>
        <a:lstStyle/>
        <a:p>
          <a:endParaRPr lang="zh-CN" altLang="en-US"/>
        </a:p>
      </dgm:t>
    </dgm:pt>
    <dgm:pt modelId="{5DB6BE16-570C-4B13-93E4-01816CF34BFE}">
      <dgm:prSet phldrT="[文本]" custT="1"/>
      <dgm:spPr/>
      <dgm:t>
        <a:bodyPr/>
        <a:lstStyle/>
        <a:p>
          <a:r>
            <a:rPr lang="zh-CN" altLang="en-US" sz="1600" baseline="0" dirty="0"/>
            <a:t>实体定位截取</a:t>
          </a:r>
        </a:p>
      </dgm:t>
    </dgm:pt>
    <dgm:pt modelId="{C5116368-20F2-4FCE-971D-A671F8AFCFF1}" type="parTrans" cxnId="{AFC4E2F6-5276-4D24-8857-8E37687171D3}">
      <dgm:prSet/>
      <dgm:spPr/>
      <dgm:t>
        <a:bodyPr/>
        <a:lstStyle/>
        <a:p>
          <a:endParaRPr lang="zh-CN" altLang="en-US"/>
        </a:p>
      </dgm:t>
    </dgm:pt>
    <dgm:pt modelId="{ADD15EAC-6DF0-4092-B0FE-F22F9A5DBD49}" type="sibTrans" cxnId="{AFC4E2F6-5276-4D24-8857-8E37687171D3}">
      <dgm:prSet/>
      <dgm:spPr/>
      <dgm:t>
        <a:bodyPr/>
        <a:lstStyle/>
        <a:p>
          <a:endParaRPr lang="zh-CN" altLang="en-US"/>
        </a:p>
      </dgm:t>
    </dgm:pt>
    <dgm:pt modelId="{7DA80D63-5D76-4404-8EDF-86126C97C89D}">
      <dgm:prSet phldrT="[文本]" custT="1"/>
      <dgm:spPr/>
      <dgm:t>
        <a:bodyPr/>
        <a:lstStyle/>
        <a:p>
          <a:r>
            <a:rPr lang="zh-CN" altLang="en-US" sz="1600" baseline="0" dirty="0"/>
            <a:t>文本截断</a:t>
          </a:r>
        </a:p>
      </dgm:t>
    </dgm:pt>
    <dgm:pt modelId="{99E5054F-99B3-4431-A7CD-AEDFF17CE3F5}" type="parTrans" cxnId="{DD6A9668-2EFE-4F4D-AA96-34ABA3CA50AE}">
      <dgm:prSet/>
      <dgm:spPr/>
      <dgm:t>
        <a:bodyPr/>
        <a:lstStyle/>
        <a:p>
          <a:endParaRPr lang="zh-CN" altLang="en-US"/>
        </a:p>
      </dgm:t>
    </dgm:pt>
    <dgm:pt modelId="{AED825EA-D197-47FD-9B19-9B036BD0A3C4}" type="sibTrans" cxnId="{DD6A9668-2EFE-4F4D-AA96-34ABA3CA50AE}">
      <dgm:prSet/>
      <dgm:spPr/>
      <dgm:t>
        <a:bodyPr/>
        <a:lstStyle/>
        <a:p>
          <a:endParaRPr lang="zh-CN" altLang="en-US"/>
        </a:p>
      </dgm:t>
    </dgm:pt>
    <dgm:pt modelId="{DF308E98-CD22-4CB0-B2C0-F352CC13EA14}">
      <dgm:prSet phldrT="[文本]"/>
      <dgm:spPr/>
      <dgm:t>
        <a:bodyPr/>
        <a:lstStyle/>
        <a:p>
          <a:r>
            <a:rPr lang="zh-CN" altLang="en-US" dirty="0"/>
            <a:t>后处理</a:t>
          </a:r>
        </a:p>
      </dgm:t>
    </dgm:pt>
    <dgm:pt modelId="{DBCAC440-FD75-49A4-8206-E0D42DE5E9CD}" type="parTrans" cxnId="{F06EF467-DF44-4D76-9339-90F0A2A660F9}">
      <dgm:prSet/>
      <dgm:spPr/>
      <dgm:t>
        <a:bodyPr/>
        <a:lstStyle/>
        <a:p>
          <a:endParaRPr lang="zh-CN" altLang="en-US"/>
        </a:p>
      </dgm:t>
    </dgm:pt>
    <dgm:pt modelId="{623A5F13-31B6-41F9-BC26-38CD826EBF26}" type="sibTrans" cxnId="{F06EF467-DF44-4D76-9339-90F0A2A660F9}">
      <dgm:prSet/>
      <dgm:spPr/>
      <dgm:t>
        <a:bodyPr/>
        <a:lstStyle/>
        <a:p>
          <a:endParaRPr lang="zh-CN" altLang="en-US"/>
        </a:p>
      </dgm:t>
    </dgm:pt>
    <dgm:pt modelId="{26056666-E353-4F07-8541-5CE3516BB716}">
      <dgm:prSet phldrT="[文本]" custT="1"/>
      <dgm:spPr/>
      <dgm:t>
        <a:bodyPr/>
        <a:lstStyle/>
        <a:p>
          <a:r>
            <a:rPr lang="en-US" altLang="zh-CN" sz="1600" baseline="0" dirty="0"/>
            <a:t>Bert further pretrain</a:t>
          </a:r>
          <a:r>
            <a:rPr lang="zh-CN" altLang="en-US" sz="1600" baseline="0" dirty="0"/>
            <a:t>的模型</a:t>
          </a:r>
        </a:p>
      </dgm:t>
    </dgm:pt>
    <dgm:pt modelId="{12E26384-CEE4-4909-9F45-004BD0030FDD}" type="parTrans" cxnId="{4B21792B-181D-4EE3-B114-4E70F0B76627}">
      <dgm:prSet/>
      <dgm:spPr/>
      <dgm:t>
        <a:bodyPr/>
        <a:lstStyle/>
        <a:p>
          <a:endParaRPr lang="zh-CN" altLang="en-US"/>
        </a:p>
      </dgm:t>
    </dgm:pt>
    <dgm:pt modelId="{9C76210E-221A-4F24-B76B-7A0C73A80A98}" type="sibTrans" cxnId="{4B21792B-181D-4EE3-B114-4E70F0B76627}">
      <dgm:prSet/>
      <dgm:spPr/>
      <dgm:t>
        <a:bodyPr/>
        <a:lstStyle/>
        <a:p>
          <a:endParaRPr lang="zh-CN" altLang="en-US"/>
        </a:p>
      </dgm:t>
    </dgm:pt>
    <dgm:pt modelId="{1253ADEE-6A1E-4019-B5DB-443A2E6B06B4}">
      <dgm:prSet custT="1"/>
      <dgm:spPr/>
      <dgm:t>
        <a:bodyPr/>
        <a:lstStyle/>
        <a:p>
          <a:r>
            <a:rPr lang="zh-CN" altLang="en-US" sz="1600" dirty="0"/>
            <a:t>处理嵌套的实体</a:t>
          </a:r>
        </a:p>
      </dgm:t>
    </dgm:pt>
    <dgm:pt modelId="{A7639947-B9B4-41DD-895E-432197B609E7}" type="parTrans" cxnId="{588ABF59-201B-43FE-AB01-BEB748FA6C6A}">
      <dgm:prSet/>
      <dgm:spPr/>
      <dgm:t>
        <a:bodyPr/>
        <a:lstStyle/>
        <a:p>
          <a:endParaRPr lang="zh-CN" altLang="en-US"/>
        </a:p>
      </dgm:t>
    </dgm:pt>
    <dgm:pt modelId="{5E7AEC8C-5AF8-41F2-A8F4-E8F50A65B0A0}" type="sibTrans" cxnId="{588ABF59-201B-43FE-AB01-BEB748FA6C6A}">
      <dgm:prSet/>
      <dgm:spPr/>
      <dgm:t>
        <a:bodyPr/>
        <a:lstStyle/>
        <a:p>
          <a:endParaRPr lang="zh-CN" altLang="en-US"/>
        </a:p>
      </dgm:t>
    </dgm:pt>
    <dgm:pt modelId="{A69EF330-9951-402F-95E1-595465F1E93D}">
      <dgm:prSet custT="1"/>
      <dgm:spPr/>
      <dgm:t>
        <a:bodyPr/>
        <a:lstStyle/>
        <a:p>
          <a:r>
            <a:rPr lang="zh-CN" altLang="en-US" sz="1600" dirty="0"/>
            <a:t>先验知识</a:t>
          </a:r>
        </a:p>
      </dgm:t>
    </dgm:pt>
    <dgm:pt modelId="{18A4BBA2-C103-45F9-A0FD-0565850A08E1}" type="parTrans" cxnId="{1BD8E1D2-FBD0-4D40-87C3-EECF7053E7E6}">
      <dgm:prSet/>
      <dgm:spPr/>
      <dgm:t>
        <a:bodyPr/>
        <a:lstStyle/>
        <a:p>
          <a:endParaRPr lang="zh-CN" altLang="en-US"/>
        </a:p>
      </dgm:t>
    </dgm:pt>
    <dgm:pt modelId="{1B5CF674-7B3B-4E44-9582-D35DC76A07E4}" type="sibTrans" cxnId="{1BD8E1D2-FBD0-4D40-87C3-EECF7053E7E6}">
      <dgm:prSet/>
      <dgm:spPr/>
      <dgm:t>
        <a:bodyPr/>
        <a:lstStyle/>
        <a:p>
          <a:endParaRPr lang="zh-CN" altLang="en-US"/>
        </a:p>
      </dgm:t>
    </dgm:pt>
    <dgm:pt modelId="{5F8211E0-DC63-4D3E-BB39-0C238E99829E}" type="pres">
      <dgm:prSet presAssocID="{EE683569-5825-4DB4-BD49-B363ABE40C06}" presName="linearFlow" presStyleCnt="0">
        <dgm:presLayoutVars>
          <dgm:dir/>
          <dgm:animLvl val="lvl"/>
          <dgm:resizeHandles val="exact"/>
        </dgm:presLayoutVars>
      </dgm:prSet>
      <dgm:spPr/>
    </dgm:pt>
    <dgm:pt modelId="{F76CB169-F837-4F0F-905B-D5BAA5E456F4}" type="pres">
      <dgm:prSet presAssocID="{9E631BEF-80D3-4FB5-86A4-E6A961D61302}" presName="composite" presStyleCnt="0"/>
      <dgm:spPr/>
    </dgm:pt>
    <dgm:pt modelId="{AA2D9CCF-9105-42D9-B208-ECAAC2F0B840}" type="pres">
      <dgm:prSet presAssocID="{9E631BEF-80D3-4FB5-86A4-E6A961D61302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6EBF58C-B237-4FA4-B5A1-19A80BE81810}" type="pres">
      <dgm:prSet presAssocID="{9E631BEF-80D3-4FB5-86A4-E6A961D61302}" presName="parSh" presStyleLbl="node1" presStyleIdx="0" presStyleCnt="4"/>
      <dgm:spPr/>
    </dgm:pt>
    <dgm:pt modelId="{F780F548-8B33-4204-82AC-742C7FFFF7FA}" type="pres">
      <dgm:prSet presAssocID="{9E631BEF-80D3-4FB5-86A4-E6A961D61302}" presName="desTx" presStyleLbl="fgAcc1" presStyleIdx="0" presStyleCnt="4" custScaleX="117355">
        <dgm:presLayoutVars>
          <dgm:bulletEnabled val="1"/>
        </dgm:presLayoutVars>
      </dgm:prSet>
      <dgm:spPr/>
    </dgm:pt>
    <dgm:pt modelId="{DA753401-F90A-476C-8209-1DEF6D78FB02}" type="pres">
      <dgm:prSet presAssocID="{F2D6D8F3-AE96-4DBD-B5BD-DA498FA84B4D}" presName="sibTrans" presStyleLbl="sibTrans2D1" presStyleIdx="0" presStyleCnt="3"/>
      <dgm:spPr/>
    </dgm:pt>
    <dgm:pt modelId="{9766FDEC-C6DF-4642-BF0E-E769A0234686}" type="pres">
      <dgm:prSet presAssocID="{F2D6D8F3-AE96-4DBD-B5BD-DA498FA84B4D}" presName="connTx" presStyleLbl="sibTrans2D1" presStyleIdx="0" presStyleCnt="3"/>
      <dgm:spPr/>
    </dgm:pt>
    <dgm:pt modelId="{1B8E0B59-B912-43B3-A26A-F78DFD1D8274}" type="pres">
      <dgm:prSet presAssocID="{1B9B6424-D885-4734-B78B-C88403D647DA}" presName="composite" presStyleCnt="0"/>
      <dgm:spPr/>
    </dgm:pt>
    <dgm:pt modelId="{67C8B537-5E87-4932-BBD7-34C8E160FD42}" type="pres">
      <dgm:prSet presAssocID="{1B9B6424-D885-4734-B78B-C88403D647DA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1237B63E-8117-497D-A32B-E2F88A070C18}" type="pres">
      <dgm:prSet presAssocID="{1B9B6424-D885-4734-B78B-C88403D647DA}" presName="parSh" presStyleLbl="node1" presStyleIdx="1" presStyleCnt="4"/>
      <dgm:spPr/>
    </dgm:pt>
    <dgm:pt modelId="{B3F9A0AE-3D01-499D-8229-F8EEBF2DA553}" type="pres">
      <dgm:prSet presAssocID="{1B9B6424-D885-4734-B78B-C88403D647DA}" presName="desTx" presStyleLbl="fgAcc1" presStyleIdx="1" presStyleCnt="4" custScaleX="115880">
        <dgm:presLayoutVars>
          <dgm:bulletEnabled val="1"/>
        </dgm:presLayoutVars>
      </dgm:prSet>
      <dgm:spPr/>
    </dgm:pt>
    <dgm:pt modelId="{3156817A-5A26-409D-8F74-CD84A34DA386}" type="pres">
      <dgm:prSet presAssocID="{64FDB5C6-8E8D-483E-A216-A49AD2FA1327}" presName="sibTrans" presStyleLbl="sibTrans2D1" presStyleIdx="1" presStyleCnt="3"/>
      <dgm:spPr/>
    </dgm:pt>
    <dgm:pt modelId="{78C68B8E-8EA9-4874-9344-DB065CAE2F51}" type="pres">
      <dgm:prSet presAssocID="{64FDB5C6-8E8D-483E-A216-A49AD2FA1327}" presName="connTx" presStyleLbl="sibTrans2D1" presStyleIdx="1" presStyleCnt="3"/>
      <dgm:spPr/>
    </dgm:pt>
    <dgm:pt modelId="{129CDA84-3019-4A8D-9940-749A2F2622EE}" type="pres">
      <dgm:prSet presAssocID="{302B3F70-E7FE-448E-82CD-D01E50FACD34}" presName="composite" presStyleCnt="0"/>
      <dgm:spPr/>
    </dgm:pt>
    <dgm:pt modelId="{BCA85FB6-47CD-437B-BF93-E226C111A1D7}" type="pres">
      <dgm:prSet presAssocID="{302B3F70-E7FE-448E-82CD-D01E50FACD34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2675E60-4FCA-408E-B907-07033D696D34}" type="pres">
      <dgm:prSet presAssocID="{302B3F70-E7FE-448E-82CD-D01E50FACD34}" presName="parSh" presStyleLbl="node1" presStyleIdx="2" presStyleCnt="4"/>
      <dgm:spPr/>
    </dgm:pt>
    <dgm:pt modelId="{2F2F82B9-467A-4D40-965C-9D7B71410023}" type="pres">
      <dgm:prSet presAssocID="{302B3F70-E7FE-448E-82CD-D01E50FACD34}" presName="desTx" presStyleLbl="fgAcc1" presStyleIdx="2" presStyleCnt="4">
        <dgm:presLayoutVars>
          <dgm:bulletEnabled val="1"/>
        </dgm:presLayoutVars>
      </dgm:prSet>
      <dgm:spPr/>
    </dgm:pt>
    <dgm:pt modelId="{366B18B1-3C17-4E2F-A0E9-B3F78F1DEF2C}" type="pres">
      <dgm:prSet presAssocID="{50BB304D-1760-4C4F-B82D-8877808C05DB}" presName="sibTrans" presStyleLbl="sibTrans2D1" presStyleIdx="2" presStyleCnt="3"/>
      <dgm:spPr/>
    </dgm:pt>
    <dgm:pt modelId="{6AC63F93-426C-4AEE-9F2C-98498E20BC4A}" type="pres">
      <dgm:prSet presAssocID="{50BB304D-1760-4C4F-B82D-8877808C05DB}" presName="connTx" presStyleLbl="sibTrans2D1" presStyleIdx="2" presStyleCnt="3"/>
      <dgm:spPr/>
    </dgm:pt>
    <dgm:pt modelId="{563C37C0-3888-44AB-823D-F2A0C306A289}" type="pres">
      <dgm:prSet presAssocID="{DF308E98-CD22-4CB0-B2C0-F352CC13EA14}" presName="composite" presStyleCnt="0"/>
      <dgm:spPr/>
    </dgm:pt>
    <dgm:pt modelId="{366AB665-1D2E-4C69-AAAD-831F2767CDCC}" type="pres">
      <dgm:prSet presAssocID="{DF308E98-CD22-4CB0-B2C0-F352CC13EA14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273731D-A8BD-44B1-BC3C-7DC846343E7F}" type="pres">
      <dgm:prSet presAssocID="{DF308E98-CD22-4CB0-B2C0-F352CC13EA14}" presName="parSh" presStyleLbl="node1" presStyleIdx="3" presStyleCnt="4"/>
      <dgm:spPr/>
    </dgm:pt>
    <dgm:pt modelId="{ED099A4F-0363-4979-A3D0-CD7551C0A594}" type="pres">
      <dgm:prSet presAssocID="{DF308E98-CD22-4CB0-B2C0-F352CC13EA14}" presName="desTx" presStyleLbl="fgAcc1" presStyleIdx="3" presStyleCnt="4">
        <dgm:presLayoutVars>
          <dgm:bulletEnabled val="1"/>
        </dgm:presLayoutVars>
      </dgm:prSet>
      <dgm:spPr/>
    </dgm:pt>
  </dgm:ptLst>
  <dgm:cxnLst>
    <dgm:cxn modelId="{DBA28903-83CC-4E00-93F0-6E6FECDE46EC}" type="presOf" srcId="{2B9080AD-F806-4174-955C-15BCA9BA031F}" destId="{B3F9A0AE-3D01-499D-8229-F8EEBF2DA553}" srcOrd="0" destOrd="1" presId="urn:microsoft.com/office/officeart/2005/8/layout/process3"/>
    <dgm:cxn modelId="{2451AB07-B7E7-441D-AFDD-012C902DD290}" type="presOf" srcId="{302B3F70-E7FE-448E-82CD-D01E50FACD34}" destId="{22675E60-4FCA-408E-B907-07033D696D34}" srcOrd="1" destOrd="0" presId="urn:microsoft.com/office/officeart/2005/8/layout/process3"/>
    <dgm:cxn modelId="{AC96C708-D8CB-4423-BC68-415AD263E2B5}" srcId="{1B9B6424-D885-4734-B78B-C88403D647DA}" destId="{7D59AD7A-BF46-4029-906F-9389D4A2EC53}" srcOrd="0" destOrd="0" parTransId="{C9C738B3-E0E6-4597-B53F-287C50F4C4F7}" sibTransId="{17D69912-08EB-41B4-8F81-507CF018D0A2}"/>
    <dgm:cxn modelId="{D4F4D80A-593E-4591-80CF-54E701AB08B0}" type="presOf" srcId="{F2D6D8F3-AE96-4DBD-B5BD-DA498FA84B4D}" destId="{9766FDEC-C6DF-4642-BF0E-E769A0234686}" srcOrd="1" destOrd="0" presId="urn:microsoft.com/office/officeart/2005/8/layout/process3"/>
    <dgm:cxn modelId="{B1062A0F-DC4C-470C-9B48-06C6CA2198D3}" type="presOf" srcId="{7DA80D63-5D76-4404-8EDF-86126C97C89D}" destId="{F780F548-8B33-4204-82AC-742C7FFFF7FA}" srcOrd="0" destOrd="2" presId="urn:microsoft.com/office/officeart/2005/8/layout/process3"/>
    <dgm:cxn modelId="{16CF3313-C7B0-46F0-B534-73AD1B479362}" type="presOf" srcId="{50BB304D-1760-4C4F-B82D-8877808C05DB}" destId="{366B18B1-3C17-4E2F-A0E9-B3F78F1DEF2C}" srcOrd="0" destOrd="0" presId="urn:microsoft.com/office/officeart/2005/8/layout/process3"/>
    <dgm:cxn modelId="{8D575416-18C2-49A0-834B-41B1ECAA5382}" type="presOf" srcId="{26056666-E353-4F07-8541-5CE3516BB716}" destId="{B3F9A0AE-3D01-499D-8229-F8EEBF2DA553}" srcOrd="0" destOrd="2" presId="urn:microsoft.com/office/officeart/2005/8/layout/process3"/>
    <dgm:cxn modelId="{F2970822-EBD6-46EB-A098-D911DF592114}" type="presOf" srcId="{F2D6D8F3-AE96-4DBD-B5BD-DA498FA84B4D}" destId="{DA753401-F90A-476C-8209-1DEF6D78FB02}" srcOrd="0" destOrd="0" presId="urn:microsoft.com/office/officeart/2005/8/layout/process3"/>
    <dgm:cxn modelId="{4B21792B-181D-4EE3-B114-4E70F0B76627}" srcId="{1B9B6424-D885-4734-B78B-C88403D647DA}" destId="{26056666-E353-4F07-8541-5CE3516BB716}" srcOrd="2" destOrd="0" parTransId="{12E26384-CEE4-4909-9F45-004BD0030FDD}" sibTransId="{9C76210E-221A-4F24-B76B-7A0C73A80A98}"/>
    <dgm:cxn modelId="{05C69330-3D1F-46DF-969C-34E51D39BD29}" type="presOf" srcId="{DF308E98-CD22-4CB0-B2C0-F352CC13EA14}" destId="{366AB665-1D2E-4C69-AAAD-831F2767CDCC}" srcOrd="0" destOrd="0" presId="urn:microsoft.com/office/officeart/2005/8/layout/process3"/>
    <dgm:cxn modelId="{932E3C37-D595-4ABD-BF97-08171E1E10B8}" srcId="{9E631BEF-80D3-4FB5-86A4-E6A961D61302}" destId="{C96489D3-FBD5-4FE7-9E27-954F3EF46E0E}" srcOrd="0" destOrd="0" parTransId="{74EBC0C8-19E4-4DF8-82DE-AF7AA9C0A49E}" sibTransId="{C2D3163E-4F4E-4B2E-8282-BC1F7E89CBC5}"/>
    <dgm:cxn modelId="{1D215B5C-1CAD-4C78-BD8B-F176A2D3D585}" type="presOf" srcId="{7D59AD7A-BF46-4029-906F-9389D4A2EC53}" destId="{B3F9A0AE-3D01-499D-8229-F8EEBF2DA553}" srcOrd="0" destOrd="0" presId="urn:microsoft.com/office/officeart/2005/8/layout/process3"/>
    <dgm:cxn modelId="{A68D7A61-3689-4682-AF61-4E02FB40EC14}" type="presOf" srcId="{1253ADEE-6A1E-4019-B5DB-443A2E6B06B4}" destId="{ED099A4F-0363-4979-A3D0-CD7551C0A594}" srcOrd="0" destOrd="0" presId="urn:microsoft.com/office/officeart/2005/8/layout/process3"/>
    <dgm:cxn modelId="{B5667E65-DBB0-44FB-B6B8-07D06A2B5526}" srcId="{302B3F70-E7FE-448E-82CD-D01E50FACD34}" destId="{6F4349BC-4AD9-48E1-AAD1-EF73A1B4E36F}" srcOrd="1" destOrd="0" parTransId="{F8AA0625-00E6-4821-BF7F-F91BF0C1E5A2}" sibTransId="{3B956364-76A3-44AD-9172-4B78A54EB396}"/>
    <dgm:cxn modelId="{61DCB847-0FAF-40F2-93A3-04C7A0472C21}" type="presOf" srcId="{50BB304D-1760-4C4F-B82D-8877808C05DB}" destId="{6AC63F93-426C-4AEE-9F2C-98498E20BC4A}" srcOrd="1" destOrd="0" presId="urn:microsoft.com/office/officeart/2005/8/layout/process3"/>
    <dgm:cxn modelId="{F06EF467-DF44-4D76-9339-90F0A2A660F9}" srcId="{EE683569-5825-4DB4-BD49-B363ABE40C06}" destId="{DF308E98-CD22-4CB0-B2C0-F352CC13EA14}" srcOrd="3" destOrd="0" parTransId="{DBCAC440-FD75-49A4-8206-E0D42DE5E9CD}" sibTransId="{623A5F13-31B6-41F9-BC26-38CD826EBF26}"/>
    <dgm:cxn modelId="{7BB25068-A6AD-42AD-ABBF-26B0B974F7DE}" srcId="{EE683569-5825-4DB4-BD49-B363ABE40C06}" destId="{302B3F70-E7FE-448E-82CD-D01E50FACD34}" srcOrd="2" destOrd="0" parTransId="{EA0649EE-93A2-4011-80F3-4E8F32B92248}" sibTransId="{50BB304D-1760-4C4F-B82D-8877808C05DB}"/>
    <dgm:cxn modelId="{DD6A9668-2EFE-4F4D-AA96-34ABA3CA50AE}" srcId="{9E631BEF-80D3-4FB5-86A4-E6A961D61302}" destId="{7DA80D63-5D76-4404-8EDF-86126C97C89D}" srcOrd="2" destOrd="0" parTransId="{99E5054F-99B3-4431-A7CD-AEDFF17CE3F5}" sibTransId="{AED825EA-D197-47FD-9B19-9B036BD0A3C4}"/>
    <dgm:cxn modelId="{A13B1049-CC6C-43E3-B325-855FF792036C}" srcId="{302B3F70-E7FE-448E-82CD-D01E50FACD34}" destId="{A0364FFE-4761-448E-85B8-60E052B3D6E9}" srcOrd="0" destOrd="0" parTransId="{80AD2310-5E83-45E1-8067-4A5908836950}" sibTransId="{7544B7F1-579F-4276-8AE7-FB1441E1D4A4}"/>
    <dgm:cxn modelId="{5836C854-02F5-4067-8D13-47696BCF912A}" type="presOf" srcId="{1B9B6424-D885-4734-B78B-C88403D647DA}" destId="{1237B63E-8117-497D-A32B-E2F88A070C18}" srcOrd="1" destOrd="0" presId="urn:microsoft.com/office/officeart/2005/8/layout/process3"/>
    <dgm:cxn modelId="{9232E976-A277-446B-AA5E-C23A6DAC4E44}" srcId="{EE683569-5825-4DB4-BD49-B363ABE40C06}" destId="{1B9B6424-D885-4734-B78B-C88403D647DA}" srcOrd="1" destOrd="0" parTransId="{16E53D54-2172-4153-8341-90B027BD6133}" sibTransId="{64FDB5C6-8E8D-483E-A216-A49AD2FA1327}"/>
    <dgm:cxn modelId="{588ABF59-201B-43FE-AB01-BEB748FA6C6A}" srcId="{DF308E98-CD22-4CB0-B2C0-F352CC13EA14}" destId="{1253ADEE-6A1E-4019-B5DB-443A2E6B06B4}" srcOrd="0" destOrd="0" parTransId="{A7639947-B9B4-41DD-895E-432197B609E7}" sibTransId="{5E7AEC8C-5AF8-41F2-A8F4-E8F50A65B0A0}"/>
    <dgm:cxn modelId="{A4421F81-20D6-4D3D-A5C5-B605BDD82267}" type="presOf" srcId="{1B9B6424-D885-4734-B78B-C88403D647DA}" destId="{67C8B537-5E87-4932-BBD7-34C8E160FD42}" srcOrd="0" destOrd="0" presId="urn:microsoft.com/office/officeart/2005/8/layout/process3"/>
    <dgm:cxn modelId="{379B7589-A917-4D0C-8A32-C4309A669F8E}" type="presOf" srcId="{9E631BEF-80D3-4FB5-86A4-E6A961D61302}" destId="{26EBF58C-B237-4FA4-B5A1-19A80BE81810}" srcOrd="1" destOrd="0" presId="urn:microsoft.com/office/officeart/2005/8/layout/process3"/>
    <dgm:cxn modelId="{F9E8208B-4E7C-40F6-B0E0-E64A668DEE8C}" type="presOf" srcId="{C96489D3-FBD5-4FE7-9E27-954F3EF46E0E}" destId="{F780F548-8B33-4204-82AC-742C7FFFF7FA}" srcOrd="0" destOrd="0" presId="urn:microsoft.com/office/officeart/2005/8/layout/process3"/>
    <dgm:cxn modelId="{F89CA88C-887B-4D03-BD04-29C64551A45B}" type="presOf" srcId="{64FDB5C6-8E8D-483E-A216-A49AD2FA1327}" destId="{78C68B8E-8EA9-4874-9344-DB065CAE2F51}" srcOrd="1" destOrd="0" presId="urn:microsoft.com/office/officeart/2005/8/layout/process3"/>
    <dgm:cxn modelId="{D78408A8-584B-416A-9EC0-573CE7D64E40}" type="presOf" srcId="{5DB6BE16-570C-4B13-93E4-01816CF34BFE}" destId="{F780F548-8B33-4204-82AC-742C7FFFF7FA}" srcOrd="0" destOrd="1" presId="urn:microsoft.com/office/officeart/2005/8/layout/process3"/>
    <dgm:cxn modelId="{4AB5D7AB-5BC2-4C3D-BE8C-19805BADB747}" type="presOf" srcId="{302B3F70-E7FE-448E-82CD-D01E50FACD34}" destId="{BCA85FB6-47CD-437B-BF93-E226C111A1D7}" srcOrd="0" destOrd="0" presId="urn:microsoft.com/office/officeart/2005/8/layout/process3"/>
    <dgm:cxn modelId="{F8D359B6-41FC-42FB-826F-2A7BC9BA4CCD}" type="presOf" srcId="{64FDB5C6-8E8D-483E-A216-A49AD2FA1327}" destId="{3156817A-5A26-409D-8F74-CD84A34DA386}" srcOrd="0" destOrd="0" presId="urn:microsoft.com/office/officeart/2005/8/layout/process3"/>
    <dgm:cxn modelId="{85BA13CD-4EF6-4282-AFE5-C13D541D3342}" type="presOf" srcId="{A69EF330-9951-402F-95E1-595465F1E93D}" destId="{ED099A4F-0363-4979-A3D0-CD7551C0A594}" srcOrd="0" destOrd="1" presId="urn:microsoft.com/office/officeart/2005/8/layout/process3"/>
    <dgm:cxn modelId="{1BD8E1D2-FBD0-4D40-87C3-EECF7053E7E6}" srcId="{DF308E98-CD22-4CB0-B2C0-F352CC13EA14}" destId="{A69EF330-9951-402F-95E1-595465F1E93D}" srcOrd="1" destOrd="0" parTransId="{18A4BBA2-C103-45F9-A0FD-0565850A08E1}" sibTransId="{1B5CF674-7B3B-4E44-9582-D35DC76A07E4}"/>
    <dgm:cxn modelId="{4C11C8D3-5A25-4F20-A3D3-6258D75AE92F}" type="presOf" srcId="{A0364FFE-4761-448E-85B8-60E052B3D6E9}" destId="{2F2F82B9-467A-4D40-965C-9D7B71410023}" srcOrd="0" destOrd="0" presId="urn:microsoft.com/office/officeart/2005/8/layout/process3"/>
    <dgm:cxn modelId="{6C5807D5-D89F-4DED-9B01-1D202B6DB065}" srcId="{1B9B6424-D885-4734-B78B-C88403D647DA}" destId="{2B9080AD-F806-4174-955C-15BCA9BA031F}" srcOrd="1" destOrd="0" parTransId="{88A67428-68FF-4456-BD4B-455777260804}" sibTransId="{2A419094-2F99-4FFC-BA3D-05BCCDAE5E99}"/>
    <dgm:cxn modelId="{C36DE1E0-BEFD-4FE6-A0B3-91F67AFE193E}" type="presOf" srcId="{6F4349BC-4AD9-48E1-AAD1-EF73A1B4E36F}" destId="{2F2F82B9-467A-4D40-965C-9D7B71410023}" srcOrd="0" destOrd="1" presId="urn:microsoft.com/office/officeart/2005/8/layout/process3"/>
    <dgm:cxn modelId="{FC38A7E1-888F-4B3A-901A-6AE5751824A2}" srcId="{EE683569-5825-4DB4-BD49-B363ABE40C06}" destId="{9E631BEF-80D3-4FB5-86A4-E6A961D61302}" srcOrd="0" destOrd="0" parTransId="{AD0BFC9C-27C1-47CB-8F72-53782A6F9FFC}" sibTransId="{F2D6D8F3-AE96-4DBD-B5BD-DA498FA84B4D}"/>
    <dgm:cxn modelId="{B3DB09E7-7303-4653-A504-4D9D9C3C6A57}" type="presOf" srcId="{DF308E98-CD22-4CB0-B2C0-F352CC13EA14}" destId="{0273731D-A8BD-44B1-BC3C-7DC846343E7F}" srcOrd="1" destOrd="0" presId="urn:microsoft.com/office/officeart/2005/8/layout/process3"/>
    <dgm:cxn modelId="{A9202EEB-A29B-4D68-AD22-AA2BDC2796B5}" type="presOf" srcId="{EE683569-5825-4DB4-BD49-B363ABE40C06}" destId="{5F8211E0-DC63-4D3E-BB39-0C238E99829E}" srcOrd="0" destOrd="0" presId="urn:microsoft.com/office/officeart/2005/8/layout/process3"/>
    <dgm:cxn modelId="{E612E5F3-6628-4C86-B04D-9B5F0876D6F9}" type="presOf" srcId="{9E631BEF-80D3-4FB5-86A4-E6A961D61302}" destId="{AA2D9CCF-9105-42D9-B208-ECAAC2F0B840}" srcOrd="0" destOrd="0" presId="urn:microsoft.com/office/officeart/2005/8/layout/process3"/>
    <dgm:cxn modelId="{AFC4E2F6-5276-4D24-8857-8E37687171D3}" srcId="{9E631BEF-80D3-4FB5-86A4-E6A961D61302}" destId="{5DB6BE16-570C-4B13-93E4-01816CF34BFE}" srcOrd="1" destOrd="0" parTransId="{C5116368-20F2-4FCE-971D-A671F8AFCFF1}" sibTransId="{ADD15EAC-6DF0-4092-B0FE-F22F9A5DBD49}"/>
    <dgm:cxn modelId="{6E8BC44D-B124-4C72-9F3D-C56DF84AD656}" type="presParOf" srcId="{5F8211E0-DC63-4D3E-BB39-0C238E99829E}" destId="{F76CB169-F837-4F0F-905B-D5BAA5E456F4}" srcOrd="0" destOrd="0" presId="urn:microsoft.com/office/officeart/2005/8/layout/process3"/>
    <dgm:cxn modelId="{0DED0F0F-93D4-4F22-A0A8-F19481EF0341}" type="presParOf" srcId="{F76CB169-F837-4F0F-905B-D5BAA5E456F4}" destId="{AA2D9CCF-9105-42D9-B208-ECAAC2F0B840}" srcOrd="0" destOrd="0" presId="urn:microsoft.com/office/officeart/2005/8/layout/process3"/>
    <dgm:cxn modelId="{9B6DFEBD-D24B-4E23-BED2-300E8CF3E850}" type="presParOf" srcId="{F76CB169-F837-4F0F-905B-D5BAA5E456F4}" destId="{26EBF58C-B237-4FA4-B5A1-19A80BE81810}" srcOrd="1" destOrd="0" presId="urn:microsoft.com/office/officeart/2005/8/layout/process3"/>
    <dgm:cxn modelId="{150324C3-417D-4564-8A49-6FB145ADBBD1}" type="presParOf" srcId="{F76CB169-F837-4F0F-905B-D5BAA5E456F4}" destId="{F780F548-8B33-4204-82AC-742C7FFFF7FA}" srcOrd="2" destOrd="0" presId="urn:microsoft.com/office/officeart/2005/8/layout/process3"/>
    <dgm:cxn modelId="{FF71D2B1-4003-4B3C-9B9F-749EDC6C68B9}" type="presParOf" srcId="{5F8211E0-DC63-4D3E-BB39-0C238E99829E}" destId="{DA753401-F90A-476C-8209-1DEF6D78FB02}" srcOrd="1" destOrd="0" presId="urn:microsoft.com/office/officeart/2005/8/layout/process3"/>
    <dgm:cxn modelId="{74D01E0D-BE80-4DB5-BF10-C06EAAF3F42A}" type="presParOf" srcId="{DA753401-F90A-476C-8209-1DEF6D78FB02}" destId="{9766FDEC-C6DF-4642-BF0E-E769A0234686}" srcOrd="0" destOrd="0" presId="urn:microsoft.com/office/officeart/2005/8/layout/process3"/>
    <dgm:cxn modelId="{478C1EA2-322B-460A-81E1-D4594A012675}" type="presParOf" srcId="{5F8211E0-DC63-4D3E-BB39-0C238E99829E}" destId="{1B8E0B59-B912-43B3-A26A-F78DFD1D8274}" srcOrd="2" destOrd="0" presId="urn:microsoft.com/office/officeart/2005/8/layout/process3"/>
    <dgm:cxn modelId="{E0A136CC-DE3B-4AF3-9A9C-D8A6E02E7446}" type="presParOf" srcId="{1B8E0B59-B912-43B3-A26A-F78DFD1D8274}" destId="{67C8B537-5E87-4932-BBD7-34C8E160FD42}" srcOrd="0" destOrd="0" presId="urn:microsoft.com/office/officeart/2005/8/layout/process3"/>
    <dgm:cxn modelId="{98631678-A2E2-4A1D-9CDA-05BC30329A32}" type="presParOf" srcId="{1B8E0B59-B912-43B3-A26A-F78DFD1D8274}" destId="{1237B63E-8117-497D-A32B-E2F88A070C18}" srcOrd="1" destOrd="0" presId="urn:microsoft.com/office/officeart/2005/8/layout/process3"/>
    <dgm:cxn modelId="{23A6AC05-125F-4741-8806-CC76885C00B2}" type="presParOf" srcId="{1B8E0B59-B912-43B3-A26A-F78DFD1D8274}" destId="{B3F9A0AE-3D01-499D-8229-F8EEBF2DA553}" srcOrd="2" destOrd="0" presId="urn:microsoft.com/office/officeart/2005/8/layout/process3"/>
    <dgm:cxn modelId="{53E194DB-8B33-4F4A-B434-466C263DAC40}" type="presParOf" srcId="{5F8211E0-DC63-4D3E-BB39-0C238E99829E}" destId="{3156817A-5A26-409D-8F74-CD84A34DA386}" srcOrd="3" destOrd="0" presId="urn:microsoft.com/office/officeart/2005/8/layout/process3"/>
    <dgm:cxn modelId="{90778255-C6FE-49A0-AF6A-7431934A6617}" type="presParOf" srcId="{3156817A-5A26-409D-8F74-CD84A34DA386}" destId="{78C68B8E-8EA9-4874-9344-DB065CAE2F51}" srcOrd="0" destOrd="0" presId="urn:microsoft.com/office/officeart/2005/8/layout/process3"/>
    <dgm:cxn modelId="{2C4B1A13-EFD8-4823-A449-60DFAFBFCCB1}" type="presParOf" srcId="{5F8211E0-DC63-4D3E-BB39-0C238E99829E}" destId="{129CDA84-3019-4A8D-9940-749A2F2622EE}" srcOrd="4" destOrd="0" presId="urn:microsoft.com/office/officeart/2005/8/layout/process3"/>
    <dgm:cxn modelId="{68E57BBC-C2D8-465B-AB2A-42EF5E933167}" type="presParOf" srcId="{129CDA84-3019-4A8D-9940-749A2F2622EE}" destId="{BCA85FB6-47CD-437B-BF93-E226C111A1D7}" srcOrd="0" destOrd="0" presId="urn:microsoft.com/office/officeart/2005/8/layout/process3"/>
    <dgm:cxn modelId="{C89EF659-E317-4ADA-918C-AFBB5397F59C}" type="presParOf" srcId="{129CDA84-3019-4A8D-9940-749A2F2622EE}" destId="{22675E60-4FCA-408E-B907-07033D696D34}" srcOrd="1" destOrd="0" presId="urn:microsoft.com/office/officeart/2005/8/layout/process3"/>
    <dgm:cxn modelId="{343C9310-AB70-48AB-BCE1-0B208CF1E013}" type="presParOf" srcId="{129CDA84-3019-4A8D-9940-749A2F2622EE}" destId="{2F2F82B9-467A-4D40-965C-9D7B71410023}" srcOrd="2" destOrd="0" presId="urn:microsoft.com/office/officeart/2005/8/layout/process3"/>
    <dgm:cxn modelId="{351F21BC-D8CA-4AC2-B1FA-A102C3CC9FA0}" type="presParOf" srcId="{5F8211E0-DC63-4D3E-BB39-0C238E99829E}" destId="{366B18B1-3C17-4E2F-A0E9-B3F78F1DEF2C}" srcOrd="5" destOrd="0" presId="urn:microsoft.com/office/officeart/2005/8/layout/process3"/>
    <dgm:cxn modelId="{8AEC9B58-80DB-450D-B3B4-F77EF476D7A5}" type="presParOf" srcId="{366B18B1-3C17-4E2F-A0E9-B3F78F1DEF2C}" destId="{6AC63F93-426C-4AEE-9F2C-98498E20BC4A}" srcOrd="0" destOrd="0" presId="urn:microsoft.com/office/officeart/2005/8/layout/process3"/>
    <dgm:cxn modelId="{2ABADF68-3423-47F7-879E-72EE4603A37D}" type="presParOf" srcId="{5F8211E0-DC63-4D3E-BB39-0C238E99829E}" destId="{563C37C0-3888-44AB-823D-F2A0C306A289}" srcOrd="6" destOrd="0" presId="urn:microsoft.com/office/officeart/2005/8/layout/process3"/>
    <dgm:cxn modelId="{B1BE21A1-E914-4DF6-A700-B250B5CBD722}" type="presParOf" srcId="{563C37C0-3888-44AB-823D-F2A0C306A289}" destId="{366AB665-1D2E-4C69-AAAD-831F2767CDCC}" srcOrd="0" destOrd="0" presId="urn:microsoft.com/office/officeart/2005/8/layout/process3"/>
    <dgm:cxn modelId="{CEE10348-5CD0-436B-AFD2-19C66312B956}" type="presParOf" srcId="{563C37C0-3888-44AB-823D-F2A0C306A289}" destId="{0273731D-A8BD-44B1-BC3C-7DC846343E7F}" srcOrd="1" destOrd="0" presId="urn:microsoft.com/office/officeart/2005/8/layout/process3"/>
    <dgm:cxn modelId="{B3FDDF26-D314-4824-A77E-BD864ECD2554}" type="presParOf" srcId="{563C37C0-3888-44AB-823D-F2A0C306A289}" destId="{ED099A4F-0363-4979-A3D0-CD7551C0A594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EBF58C-B237-4FA4-B5A1-19A80BE81810}">
      <dsp:nvSpPr>
        <dsp:cNvPr id="0" name=""/>
        <dsp:cNvSpPr/>
      </dsp:nvSpPr>
      <dsp:spPr>
        <a:xfrm>
          <a:off x="1366" y="1182036"/>
          <a:ext cx="1567847" cy="9335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预处理</a:t>
          </a:r>
        </a:p>
      </dsp:txBody>
      <dsp:txXfrm>
        <a:off x="1366" y="1182036"/>
        <a:ext cx="1567847" cy="622344"/>
      </dsp:txXfrm>
    </dsp:sp>
    <dsp:sp modelId="{F780F548-8B33-4204-82AC-742C7FFFF7FA}">
      <dsp:nvSpPr>
        <dsp:cNvPr id="0" name=""/>
        <dsp:cNvSpPr/>
      </dsp:nvSpPr>
      <dsp:spPr>
        <a:xfrm>
          <a:off x="186442" y="1804380"/>
          <a:ext cx="1839947" cy="24322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baseline="0" dirty="0"/>
            <a:t>过滤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baseline="0" dirty="0"/>
            <a:t>实体定位截取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baseline="0" dirty="0"/>
            <a:t>文本截断</a:t>
          </a:r>
        </a:p>
      </dsp:txBody>
      <dsp:txXfrm>
        <a:off x="240332" y="1858270"/>
        <a:ext cx="1732167" cy="2324470"/>
      </dsp:txXfrm>
    </dsp:sp>
    <dsp:sp modelId="{DA753401-F90A-476C-8209-1DEF6D78FB02}">
      <dsp:nvSpPr>
        <dsp:cNvPr id="0" name=""/>
        <dsp:cNvSpPr/>
      </dsp:nvSpPr>
      <dsp:spPr>
        <a:xfrm>
          <a:off x="1840906" y="1298034"/>
          <a:ext cx="575988" cy="3903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1840906" y="1376104"/>
        <a:ext cx="458884" cy="234208"/>
      </dsp:txXfrm>
    </dsp:sp>
    <dsp:sp modelId="{1237B63E-8117-497D-A32B-E2F88A070C18}">
      <dsp:nvSpPr>
        <dsp:cNvPr id="0" name=""/>
        <dsp:cNvSpPr/>
      </dsp:nvSpPr>
      <dsp:spPr>
        <a:xfrm>
          <a:off x="2655983" y="1182036"/>
          <a:ext cx="1567847" cy="9335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模型</a:t>
          </a:r>
        </a:p>
      </dsp:txBody>
      <dsp:txXfrm>
        <a:off x="2655983" y="1182036"/>
        <a:ext cx="1567847" cy="622344"/>
      </dsp:txXfrm>
    </dsp:sp>
    <dsp:sp modelId="{B3F9A0AE-3D01-499D-8229-F8EEBF2DA553}">
      <dsp:nvSpPr>
        <dsp:cNvPr id="0" name=""/>
        <dsp:cNvSpPr/>
      </dsp:nvSpPr>
      <dsp:spPr>
        <a:xfrm>
          <a:off x="2852622" y="1804380"/>
          <a:ext cx="1816821" cy="24322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baseline="0" dirty="0"/>
            <a:t>BERT</a:t>
          </a:r>
          <a:r>
            <a:rPr lang="zh-CN" altLang="en-US" sz="1600" kern="1200" baseline="0" dirty="0"/>
            <a:t>模型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baseline="0" dirty="0"/>
            <a:t>Robert wwm ext </a:t>
          </a:r>
          <a:r>
            <a:rPr lang="zh-CN" altLang="en-US" sz="1600" kern="1200" baseline="0" dirty="0"/>
            <a:t>模型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600" kern="1200" baseline="0" dirty="0"/>
            <a:t>Bert further pretrain</a:t>
          </a:r>
          <a:r>
            <a:rPr lang="zh-CN" altLang="en-US" sz="1600" kern="1200" baseline="0" dirty="0"/>
            <a:t>的模型</a:t>
          </a:r>
        </a:p>
      </dsp:txBody>
      <dsp:txXfrm>
        <a:off x="2905835" y="1857593"/>
        <a:ext cx="1710395" cy="2325824"/>
      </dsp:txXfrm>
    </dsp:sp>
    <dsp:sp modelId="{3156817A-5A26-409D-8F74-CD84A34DA386}">
      <dsp:nvSpPr>
        <dsp:cNvPr id="0" name=""/>
        <dsp:cNvSpPr/>
      </dsp:nvSpPr>
      <dsp:spPr>
        <a:xfrm>
          <a:off x="4492633" y="1298034"/>
          <a:ext cx="569859" cy="3903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4492633" y="1376104"/>
        <a:ext cx="452755" cy="234208"/>
      </dsp:txXfrm>
    </dsp:sp>
    <dsp:sp modelId="{22675E60-4FCA-408E-B907-07033D696D34}">
      <dsp:nvSpPr>
        <dsp:cNvPr id="0" name=""/>
        <dsp:cNvSpPr/>
      </dsp:nvSpPr>
      <dsp:spPr>
        <a:xfrm>
          <a:off x="5299038" y="1182036"/>
          <a:ext cx="1567847" cy="9335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模型融合</a:t>
          </a:r>
        </a:p>
      </dsp:txBody>
      <dsp:txXfrm>
        <a:off x="5299038" y="1182036"/>
        <a:ext cx="1567847" cy="622344"/>
      </dsp:txXfrm>
    </dsp:sp>
    <dsp:sp modelId="{2F2F82B9-467A-4D40-965C-9D7B71410023}">
      <dsp:nvSpPr>
        <dsp:cNvPr id="0" name=""/>
        <dsp:cNvSpPr/>
      </dsp:nvSpPr>
      <dsp:spPr>
        <a:xfrm>
          <a:off x="5620163" y="1804380"/>
          <a:ext cx="1567847" cy="24322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baseline="0" dirty="0"/>
            <a:t>七折</a:t>
          </a:r>
          <a:r>
            <a:rPr lang="zh-CN" altLang="en-US" sz="1600" kern="1200" baseline="0"/>
            <a:t>交叉融合</a:t>
          </a:r>
          <a:endParaRPr lang="zh-CN" altLang="en-US" sz="1600" kern="1200" baseline="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baseline="0" dirty="0"/>
            <a:t>模型平均融合</a:t>
          </a:r>
        </a:p>
      </dsp:txBody>
      <dsp:txXfrm>
        <a:off x="5666084" y="1850301"/>
        <a:ext cx="1476005" cy="2340408"/>
      </dsp:txXfrm>
    </dsp:sp>
    <dsp:sp modelId="{366B18B1-3C17-4E2F-A0E9-B3F78F1DEF2C}">
      <dsp:nvSpPr>
        <dsp:cNvPr id="0" name=""/>
        <dsp:cNvSpPr/>
      </dsp:nvSpPr>
      <dsp:spPr>
        <a:xfrm>
          <a:off x="7104565" y="1298034"/>
          <a:ext cx="503881" cy="3903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7104565" y="1376104"/>
        <a:ext cx="386777" cy="234208"/>
      </dsp:txXfrm>
    </dsp:sp>
    <dsp:sp modelId="{0273731D-A8BD-44B1-BC3C-7DC846343E7F}">
      <dsp:nvSpPr>
        <dsp:cNvPr id="0" name=""/>
        <dsp:cNvSpPr/>
      </dsp:nvSpPr>
      <dsp:spPr>
        <a:xfrm>
          <a:off x="7817605" y="1182036"/>
          <a:ext cx="1567847" cy="9335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后处理</a:t>
          </a:r>
        </a:p>
      </dsp:txBody>
      <dsp:txXfrm>
        <a:off x="7817605" y="1182036"/>
        <a:ext cx="1567847" cy="622344"/>
      </dsp:txXfrm>
    </dsp:sp>
    <dsp:sp modelId="{ED099A4F-0363-4979-A3D0-CD7551C0A594}">
      <dsp:nvSpPr>
        <dsp:cNvPr id="0" name=""/>
        <dsp:cNvSpPr/>
      </dsp:nvSpPr>
      <dsp:spPr>
        <a:xfrm>
          <a:off x="8138730" y="1804380"/>
          <a:ext cx="1567847" cy="24322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处理嵌套的实体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600" kern="1200" dirty="0"/>
            <a:t>先验知识</a:t>
          </a:r>
        </a:p>
      </dsp:txBody>
      <dsp:txXfrm>
        <a:off x="8184651" y="1850301"/>
        <a:ext cx="1476005" cy="23404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</cdr:x>
      <cdr:y>0.54839</cdr:y>
    </cdr:from>
    <cdr:to>
      <cdr:x>0.66656</cdr:x>
      <cdr:y>0.66749</cdr:y>
    </cdr:to>
    <cdr:sp macro="" textlink="">
      <cdr:nvSpPr>
        <cdr:cNvPr id="2" name="文本框 1">
          <a:extLst xmlns:a="http://schemas.openxmlformats.org/drawingml/2006/main">
            <a:ext uri="{FF2B5EF4-FFF2-40B4-BE49-F238E27FC236}">
              <a16:creationId xmlns:a16="http://schemas.microsoft.com/office/drawing/2014/main" id="{275F6E27-F764-45E4-9052-08F9579D1171}"/>
            </a:ext>
          </a:extLst>
        </cdr:cNvPr>
        <cdr:cNvSpPr txBox="1"/>
      </cdr:nvSpPr>
      <cdr:spPr>
        <a:xfrm xmlns:a="http://schemas.openxmlformats.org/drawingml/2006/main">
          <a:off x="2744912" y="2245360"/>
          <a:ext cx="914400" cy="4876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altLang="zh-CN" sz="2000" dirty="0"/>
            <a:t>&lt;=512</a:t>
          </a:r>
          <a:endParaRPr lang="zh-CN" altLang="en-US" sz="20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2019/12/21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本次比赛的任务是给定一条金融文本和文本中出现的金融实体列表，例如，该文本的实体列表为</a:t>
            </a:r>
            <a:endParaRPr lang="en-US" altLang="zh-CN" dirty="0"/>
          </a:p>
          <a:p>
            <a:r>
              <a:rPr lang="zh-CN" altLang="en-US" dirty="0"/>
              <a:t>我们要做的就是进行负面信息判定和负面主体判定，判定文本是否包含负面信息和</a:t>
            </a:r>
            <a:endParaRPr lang="en-US" altLang="zh-CN" dirty="0"/>
          </a:p>
          <a:p>
            <a:r>
              <a:rPr lang="zh-CN" altLang="en-US" dirty="0"/>
              <a:t>判断实体是否为负面实体。通过分析，我们可以知道，只要识别每个实体的情感倾向，然后总结</a:t>
            </a:r>
            <a:endParaRPr lang="en-US" altLang="zh-CN" dirty="0"/>
          </a:p>
          <a:p>
            <a:r>
              <a:rPr lang="zh-CN" altLang="en-US" dirty="0"/>
              <a:t>就可以得到文本的负面信息。因此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195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en-US" dirty="0">
                    <a:solidFill>
                      <a:schemeClr val="bg1"/>
                    </a:solidFill>
                  </a:rPr>
                  <a:t>本任务使用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𝑭</m:t>
                        </m:r>
                      </m:e>
                      <m:sub>
                        <m:r>
                          <a:rPr lang="en-US" altLang="zh-CN" sz="18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altLang="zh-CN" dirty="0">
                    <a:solidFill>
                      <a:srgbClr val="FF0000"/>
                    </a:solidFill>
                  </a:rPr>
                  <a:t>​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值进行评价，最终的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F1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通过负面判定指标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sup>
                    </m:sSubSup>
                  </m:oMath>
                </a14:m>
                <a:r>
                  <a:rPr lang="zh-CN" altLang="en-US" dirty="0">
                    <a:solidFill>
                      <a:schemeClr val="bg1"/>
                    </a:solidFill>
                  </a:rPr>
                  <a:t>、主体判定指标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sup>
                    </m:sSubSup>
                  </m:oMath>
                </a14:m>
                <a:r>
                  <a:rPr lang="zh-CN" altLang="en-US" dirty="0"/>
                  <a:t>的加权求和得到</a:t>
                </a:r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en-US" dirty="0">
                    <a:solidFill>
                      <a:schemeClr val="bg1"/>
                    </a:solidFill>
                  </a:rPr>
                  <a:t>本任务使用</a:t>
                </a:r>
                <a:r>
                  <a:rPr lang="en-US" altLang="zh-CN" sz="1800" b="1" i="0">
                    <a:solidFill>
                      <a:srgbClr val="FFFF00"/>
                    </a:solidFill>
                    <a:latin typeface="Cambria Math" panose="02040503050406030204" pitchFamily="18" charset="0"/>
                  </a:rPr>
                  <a:t>𝑭_𝟏</a:t>
                </a:r>
                <a:r>
                  <a:rPr lang="en-US" altLang="zh-CN" dirty="0">
                    <a:solidFill>
                      <a:srgbClr val="FF0000"/>
                    </a:solidFill>
                  </a:rPr>
                  <a:t>​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值进行评价，最终的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F1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通过负面判定指标</a:t>
                </a:r>
                <a:r>
                  <a:rPr lang="en-US" altLang="zh-CN" sz="1600" b="1" i="0">
                    <a:solidFill>
                      <a:srgbClr val="FFFF00"/>
                    </a:solidFill>
                    <a:latin typeface="Cambria Math" panose="02040503050406030204" pitchFamily="18" charset="0"/>
                  </a:rPr>
                  <a:t>𝐹_1^s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、主体判定指标</a:t>
                </a:r>
                <a:r>
                  <a:rPr lang="en-US" altLang="zh-CN" sz="1600" b="1" i="0">
                    <a:solidFill>
                      <a:srgbClr val="FFFF00"/>
                    </a:solidFill>
                    <a:latin typeface="Cambria Math" panose="02040503050406030204" pitchFamily="18" charset="0"/>
                  </a:rPr>
                  <a:t>𝐹_1^e</a:t>
                </a:r>
                <a:r>
                  <a:rPr lang="zh-CN" altLang="en-US" dirty="0"/>
                  <a:t>的加权求和得到</a:t>
                </a:r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47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161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参考论文的做法，将基于方面的情感分析任务转换成句子对分类任务。</a:t>
            </a:r>
            <a:endParaRPr lang="en-US" altLang="zh-CN" dirty="0"/>
          </a:p>
          <a:p>
            <a:r>
              <a:rPr lang="zh-CN" altLang="en-US" dirty="0"/>
              <a:t>第一句就是文本上下文，但与论文不同的是，第二句为待预测实体的上下文而不是仅包含待预测实体。</a:t>
            </a:r>
            <a:endParaRPr lang="en-US" altLang="zh-CN" dirty="0"/>
          </a:p>
          <a:p>
            <a:r>
              <a:rPr lang="zh-CN" altLang="en-US" dirty="0"/>
              <a:t>比如，在这个例子中，旺旺贷为待预测实体，第二句为旺旺贷以及相邻实体，而不是只有旺旺贷。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4582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接下来介绍模型部分，模型结构图如右图所示。</a:t>
            </a:r>
            <a:endParaRPr lang="en-US" altLang="zh-CN" dirty="0"/>
          </a:p>
          <a:p>
            <a:r>
              <a:rPr lang="zh-CN" altLang="en-US" dirty="0"/>
              <a:t>将文本和待预测实体上下文用分隔符分开，输入到</a:t>
            </a:r>
            <a:r>
              <a:rPr lang="en-US" altLang="zh-CN" dirty="0" err="1"/>
              <a:t>bert</a:t>
            </a:r>
            <a:r>
              <a:rPr lang="zh-CN" altLang="en-US" dirty="0"/>
              <a:t>模型中</a:t>
            </a:r>
            <a:endParaRPr lang="en-US" altLang="zh-CN" dirty="0"/>
          </a:p>
          <a:p>
            <a:r>
              <a:rPr lang="zh-CN" altLang="en-US" dirty="0"/>
              <a:t>这里的</a:t>
            </a:r>
            <a:r>
              <a:rPr lang="en-US" altLang="zh-CN" dirty="0"/>
              <a:t>multi-sample Dropout</a:t>
            </a:r>
            <a:r>
              <a:rPr lang="zh-CN" altLang="en-US" dirty="0"/>
              <a:t>实际上就是运用了多个不同 的</a:t>
            </a:r>
            <a:r>
              <a:rPr lang="en-US" altLang="zh-CN" dirty="0"/>
              <a:t>dropout</a:t>
            </a:r>
            <a:r>
              <a:rPr lang="zh-CN" altLang="en-US" dirty="0"/>
              <a:t>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845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我们根据相同的网络结构训练了</a:t>
            </a:r>
            <a:r>
              <a:rPr lang="en-US" altLang="zh-CN" dirty="0"/>
              <a:t>5</a:t>
            </a:r>
            <a:r>
              <a:rPr lang="zh-CN" altLang="en-US" dirty="0"/>
              <a:t>个模型</a:t>
            </a:r>
            <a:endParaRPr lang="en-US" altLang="zh-CN" dirty="0"/>
          </a:p>
          <a:p>
            <a:r>
              <a:rPr lang="zh-CN" altLang="en-US" dirty="0"/>
              <a:t>分别是</a:t>
            </a:r>
            <a:r>
              <a:rPr lang="en-US" altLang="zh-CN" dirty="0"/>
              <a:t>3</a:t>
            </a:r>
            <a:r>
              <a:rPr lang="zh-CN" altLang="en-US" dirty="0"/>
              <a:t>个不同种子的</a:t>
            </a:r>
            <a:r>
              <a:rPr lang="en-US" altLang="zh-CN" dirty="0" err="1"/>
              <a:t>bert</a:t>
            </a:r>
            <a:r>
              <a:rPr lang="zh-CN" altLang="en-US" dirty="0"/>
              <a:t>模型，</a:t>
            </a:r>
            <a:r>
              <a:rPr lang="en-US" altLang="zh-CN" dirty="0" err="1"/>
              <a:t>Roberta_wwm_ext</a:t>
            </a:r>
            <a:r>
              <a:rPr lang="zh-CN" altLang="en-US" dirty="0"/>
              <a:t>模型，以及</a:t>
            </a:r>
            <a:r>
              <a:rPr lang="zh-CN" altLang="en-US" sz="1600" kern="12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在比赛数据集再次预训练的</a:t>
            </a:r>
            <a:r>
              <a:rPr lang="en-US" altLang="zh-CN" dirty="0" err="1"/>
              <a:t>bert</a:t>
            </a:r>
            <a:r>
              <a:rPr lang="zh-CN" altLang="en-US" dirty="0"/>
              <a:t>模型</a:t>
            </a:r>
            <a:endParaRPr lang="en-US" altLang="zh-CN" dirty="0"/>
          </a:p>
          <a:p>
            <a:r>
              <a:rPr lang="zh-CN" altLang="en-US" dirty="0"/>
              <a:t>前</a:t>
            </a:r>
            <a:r>
              <a:rPr lang="en-US" altLang="zh-CN" dirty="0"/>
              <a:t>10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86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588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我们考虑实体之间的上下文来解决实体情感识别难度大的问题，可以看到提升了</a:t>
            </a:r>
            <a:r>
              <a:rPr lang="en-US" altLang="zh-CN" dirty="0"/>
              <a:t>3.1</a:t>
            </a:r>
            <a:r>
              <a:rPr lang="zh-CN" altLang="en-US" dirty="0"/>
              <a:t>个千分点左右；</a:t>
            </a:r>
            <a:endParaRPr lang="en-US" altLang="zh-CN" dirty="0"/>
          </a:p>
          <a:p>
            <a:r>
              <a:rPr lang="zh-CN" altLang="en-US" dirty="0"/>
              <a:t>然后定位抽取实体所在文本，解决文本长度大于</a:t>
            </a:r>
            <a:r>
              <a:rPr lang="en-US" altLang="zh-CN" dirty="0"/>
              <a:t>512</a:t>
            </a:r>
            <a:r>
              <a:rPr lang="zh-CN" altLang="en-US" dirty="0"/>
              <a:t>的问题，提升了</a:t>
            </a:r>
            <a:r>
              <a:rPr lang="en-US" altLang="zh-CN" dirty="0"/>
              <a:t>0.7</a:t>
            </a:r>
            <a:r>
              <a:rPr lang="zh-CN" altLang="en-US" dirty="0"/>
              <a:t>个千分点左右；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109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1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image" Target="../media/image3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187a3a042c6329fca27bca7b42c73e1">
            <a:extLst>
              <a:ext uri="{FF2B5EF4-FFF2-40B4-BE49-F238E27FC236}">
                <a16:creationId xmlns:a16="http://schemas.microsoft.com/office/drawing/2014/main" id="{06B0FBBF-DA23-4DC2-96CF-7622F16243A5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-23495" y="-13335"/>
            <a:ext cx="12238355" cy="68840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6" name="内容占位符 4" descr="16_9 ppt 内页">
            <a:extLst>
              <a:ext uri="{FF2B5EF4-FFF2-40B4-BE49-F238E27FC236}">
                <a16:creationId xmlns:a16="http://schemas.microsoft.com/office/drawing/2014/main" id="{9F8D7EE7-B062-4FAF-AAA2-DE5BBB2569A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218670" cy="68732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pic>
        <p:nvPicPr>
          <p:cNvPr id="6" name="内容占位符 4" descr="16_9 ppt 封底">
            <a:extLst>
              <a:ext uri="{FF2B5EF4-FFF2-40B4-BE49-F238E27FC236}">
                <a16:creationId xmlns:a16="http://schemas.microsoft.com/office/drawing/2014/main" id="{EBF8BD0A-9C46-4802-9191-B70365A2CC7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10160" y="-5715"/>
            <a:ext cx="12212955" cy="687006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2019/12/21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2019/12/21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5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6.xml"/><Relationship Id="rId4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0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1.xml"/><Relationship Id="rId4" Type="http://schemas.openxmlformats.org/officeDocument/2006/relationships/chart" Target="../charts/char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8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5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6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9.xml"/><Relationship Id="rId5" Type="http://schemas.openxmlformats.org/officeDocument/2006/relationships/chart" Target="../charts/char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7805" y="3217545"/>
            <a:ext cx="11645265" cy="279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金融信息负面及主体判定</a:t>
            </a:r>
          </a:p>
          <a:p>
            <a:pPr algn="ctr" fontAlgn="auto">
              <a:lnSpc>
                <a:spcPct val="150000"/>
              </a:lnSpc>
            </a:pPr>
            <a:endParaRPr lang="zh-CN" altLang="en-US" sz="2400" dirty="0">
              <a:solidFill>
                <a:schemeClr val="bg1"/>
              </a:solidFill>
            </a:endParaRPr>
          </a:p>
          <a:p>
            <a:pPr algn="ctr" fontAlgn="auto"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</a:rPr>
              <a:t>团队：登峰造极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 fontAlgn="auto"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</a:rPr>
              <a:t>指导老师：蔡毅教授</a:t>
            </a:r>
          </a:p>
          <a:p>
            <a:pPr algn="ctr" fontAlgn="auto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陈峰   孔俊生   张华奎   黎伟钊   谢嘉元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9"/>
    </mc:Choice>
    <mc:Fallback>
      <p:transition spd="slow" advTm="165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192D3F-7B29-499E-8769-7ED091F385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1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436" b="43385"/>
          <a:stretch>
            <a:fillRect/>
          </a:stretch>
        </p:blipFill>
        <p:spPr>
          <a:xfrm>
            <a:off x="0" y="1559127"/>
            <a:ext cx="12192000" cy="1542196"/>
          </a:xfrm>
          <a:prstGeom prst="rect">
            <a:avLst/>
          </a:prstGeom>
          <a:blipFill dpi="0" rotWithShape="1">
            <a:blip r:embed="rId5">
              <a:alphaModFix amt="14000"/>
            </a:blip>
            <a:srcRect/>
            <a:tile tx="0" ty="0" sx="100000" sy="100000" flip="none" algn="tl"/>
          </a:blipFill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397A13B-CB54-46D4-B8E3-F53BC6573E2F}"/>
              </a:ext>
            </a:extLst>
          </p:cNvPr>
          <p:cNvSpPr/>
          <p:nvPr/>
        </p:nvSpPr>
        <p:spPr>
          <a:xfrm>
            <a:off x="1351129" y="1559127"/>
            <a:ext cx="3016155" cy="1542196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6741E18-F470-4FF2-970F-3B7401D6C903}"/>
              </a:ext>
            </a:extLst>
          </p:cNvPr>
          <p:cNvSpPr txBox="1"/>
          <p:nvPr/>
        </p:nvSpPr>
        <p:spPr>
          <a:xfrm>
            <a:off x="1692192" y="1976282"/>
            <a:ext cx="26135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04192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"/>
    </mc:Choice>
    <mc:Fallback>
      <p:transition spd="slow" advTm="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94" y="315595"/>
            <a:ext cx="3538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整体解决方案</a:t>
            </a: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D19915D-376F-4E9E-908C-822A2924B0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4930764"/>
              </p:ext>
            </p:extLst>
          </p:nvPr>
        </p:nvGraphicFramePr>
        <p:xfrm>
          <a:off x="1242026" y="1194166"/>
          <a:ext cx="970794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32">
            <a:extLst>
              <a:ext uri="{FF2B5EF4-FFF2-40B4-BE49-F238E27FC236}">
                <a16:creationId xmlns:a16="http://schemas.microsoft.com/office/drawing/2014/main" id="{DD23887D-A4FC-42C3-8F28-547A06A6D510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36225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"/>
    </mc:Choice>
    <mc:Fallback>
      <p:transition spd="slow" advTm="199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94" y="315595"/>
            <a:ext cx="3538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预处理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23BF0DA-0E1A-4345-A47F-800D01D029D3}"/>
              </a:ext>
            </a:extLst>
          </p:cNvPr>
          <p:cNvSpPr/>
          <p:nvPr/>
        </p:nvSpPr>
        <p:spPr>
          <a:xfrm>
            <a:off x="2706548" y="4982425"/>
            <a:ext cx="62392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难点一：文本跨度大，部分文本长度超过</a:t>
            </a:r>
            <a:r>
              <a:rPr lang="en-US" altLang="zh-CN" sz="2400" dirty="0">
                <a:solidFill>
                  <a:schemeClr val="bg1"/>
                </a:solidFill>
              </a:rPr>
              <a:t>512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80A8AE8-1342-44EC-AC2B-03B57A7DC7C4}"/>
              </a:ext>
            </a:extLst>
          </p:cNvPr>
          <p:cNvSpPr/>
          <p:nvPr/>
        </p:nvSpPr>
        <p:spPr>
          <a:xfrm>
            <a:off x="841485" y="1859561"/>
            <a:ext cx="7725192" cy="14433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"/>
            </a:pP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</a:rPr>
              <a:t>清除冗余无用的信息，比如</a:t>
            </a:r>
            <a:r>
              <a:rPr lang="en-US" altLang="zh-CN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</a:rPr>
              <a:t>html</a:t>
            </a: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</a:rPr>
              <a:t>标签、链接、 </a:t>
            </a:r>
            <a:r>
              <a:rPr lang="en-US" altLang="zh-CN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</a:rPr>
              <a:t>&amp;quot; </a:t>
            </a: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</a:rPr>
              <a:t>等等</a:t>
            </a:r>
            <a:endParaRPr lang="en-US" altLang="zh-CN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"/>
            </a:pPr>
            <a:r>
              <a:rPr lang="zh-CN" altLang="zh-CN" dirty="0">
                <a:solidFill>
                  <a:schemeClr val="bg1"/>
                </a:solidFill>
              </a:rPr>
              <a:t>采用特殊</a:t>
            </a:r>
            <a:r>
              <a:rPr lang="zh-CN" altLang="en-US" dirty="0">
                <a:solidFill>
                  <a:schemeClr val="bg1"/>
                </a:solidFill>
              </a:rPr>
              <a:t>“</a:t>
            </a:r>
            <a:r>
              <a:rPr lang="en-US" altLang="zh-CN" dirty="0">
                <a:solidFill>
                  <a:schemeClr val="bg1"/>
                </a:solidFill>
              </a:rPr>
              <a:t>&lt;</a:t>
            </a:r>
            <a:r>
              <a:rPr lang="zh-CN" altLang="en-US" dirty="0">
                <a:solidFill>
                  <a:schemeClr val="bg1"/>
                </a:solidFill>
              </a:rPr>
              <a:t>”、</a:t>
            </a:r>
            <a:r>
              <a:rPr lang="zh-CN" altLang="zh-CN" dirty="0">
                <a:solidFill>
                  <a:schemeClr val="bg1"/>
                </a:solidFill>
              </a:rPr>
              <a:t>“</a:t>
            </a:r>
            <a:r>
              <a:rPr lang="en-US" altLang="zh-CN" dirty="0">
                <a:solidFill>
                  <a:schemeClr val="bg1"/>
                </a:solidFill>
              </a:rPr>
              <a:t>&gt;</a:t>
            </a:r>
            <a:r>
              <a:rPr lang="zh-CN" altLang="zh-CN" dirty="0">
                <a:solidFill>
                  <a:schemeClr val="bg1"/>
                </a:solidFill>
              </a:rPr>
              <a:t>”标记出实体，有助于模型定位实体所在的位置。</a:t>
            </a:r>
            <a:endParaRPr lang="en-US" altLang="zh-CN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"/>
            </a:pPr>
            <a:r>
              <a:rPr lang="zh-CN" altLang="zh-CN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微软雅黑" panose="020B0503020204020204" pitchFamily="34" charset="-122"/>
              </a:rPr>
              <a:t>针对较长的文本，定位</a:t>
            </a: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微软雅黑" panose="020B0503020204020204" pitchFamily="34" charset="-122"/>
              </a:rPr>
              <a:t>截取</a:t>
            </a:r>
            <a:r>
              <a:rPr lang="zh-CN" altLang="zh-CN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微软雅黑" panose="020B0503020204020204" pitchFamily="34" charset="-122"/>
              </a:rPr>
              <a:t>实体所在区域</a:t>
            </a: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微软雅黑" panose="020B0503020204020204" pitchFamily="34" charset="-122"/>
              </a:rPr>
              <a:t>的</a:t>
            </a:r>
            <a:r>
              <a:rPr lang="zh-CN" altLang="zh-CN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微软雅黑" panose="020B0503020204020204" pitchFamily="34" charset="-122"/>
              </a:rPr>
              <a:t>文本。</a:t>
            </a:r>
            <a:endParaRPr lang="en-US" altLang="zh-CN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01C0DAD-C9A1-4D52-9BC5-E64BD2C4EC9C}"/>
              </a:ext>
            </a:extLst>
          </p:cNvPr>
          <p:cNvGrpSpPr/>
          <p:nvPr/>
        </p:nvGrpSpPr>
        <p:grpSpPr>
          <a:xfrm>
            <a:off x="5352176" y="3555999"/>
            <a:ext cx="947955" cy="1292837"/>
            <a:chOff x="5352176" y="3555999"/>
            <a:chExt cx="947955" cy="1292837"/>
          </a:xfrm>
        </p:grpSpPr>
        <p:sp>
          <p:nvSpPr>
            <p:cNvPr id="6" name="箭头: 下 5">
              <a:extLst>
                <a:ext uri="{FF2B5EF4-FFF2-40B4-BE49-F238E27FC236}">
                  <a16:creationId xmlns:a16="http://schemas.microsoft.com/office/drawing/2014/main" id="{8149E062-6173-4A6A-BB74-3D7F35EA99DF}"/>
                </a:ext>
              </a:extLst>
            </p:cNvPr>
            <p:cNvSpPr/>
            <p:nvPr/>
          </p:nvSpPr>
          <p:spPr>
            <a:xfrm>
              <a:off x="5352176" y="3555999"/>
              <a:ext cx="947955" cy="1292837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E170CDE-105C-4961-B127-5F19B2AC7E04}"/>
                </a:ext>
              </a:extLst>
            </p:cNvPr>
            <p:cNvSpPr txBox="1"/>
            <p:nvPr/>
          </p:nvSpPr>
          <p:spPr>
            <a:xfrm>
              <a:off x="5518834" y="368958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解决</a:t>
              </a:r>
            </a:p>
          </p:txBody>
        </p:sp>
      </p:grpSp>
      <p:sp>
        <p:nvSpPr>
          <p:cNvPr id="8" name="Rectangle 32">
            <a:extLst>
              <a:ext uri="{FF2B5EF4-FFF2-40B4-BE49-F238E27FC236}">
                <a16:creationId xmlns:a16="http://schemas.microsoft.com/office/drawing/2014/main" id="{390CA588-F228-46E0-B9A7-AC42E74B7332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043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"/>
    </mc:Choice>
    <mc:Fallback>
      <p:transition spd="slow" advTm="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94" y="315595"/>
            <a:ext cx="3538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预处理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9885DA03-AB30-4F01-989E-F2C3BB8C3FCF}"/>
              </a:ext>
            </a:extLst>
          </p:cNvPr>
          <p:cNvSpPr/>
          <p:nvPr/>
        </p:nvSpPr>
        <p:spPr>
          <a:xfrm>
            <a:off x="683592" y="2808531"/>
            <a:ext cx="7244080" cy="16865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Model</a:t>
            </a:r>
            <a:endParaRPr lang="zh-CN" altLang="en-US" sz="40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67EC12A-53BD-4C8E-BC3E-FF85A920E522}"/>
              </a:ext>
            </a:extLst>
          </p:cNvPr>
          <p:cNvSpPr/>
          <p:nvPr/>
        </p:nvSpPr>
        <p:spPr>
          <a:xfrm>
            <a:off x="720901" y="5028967"/>
            <a:ext cx="4514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99FF"/>
                </a:solidFill>
              </a:rPr>
              <a:t>&lt;</a:t>
            </a:r>
            <a:r>
              <a:rPr lang="zh-CN" altLang="en-US" b="1" dirty="0">
                <a:solidFill>
                  <a:srgbClr val="FF99FF"/>
                </a:solidFill>
              </a:rPr>
              <a:t>旺旺贷</a:t>
            </a:r>
            <a:r>
              <a:rPr lang="en-US" altLang="zh-CN" b="1" dirty="0">
                <a:solidFill>
                  <a:srgbClr val="FF99FF"/>
                </a:solidFill>
              </a:rPr>
              <a:t>&gt;</a:t>
            </a:r>
            <a:r>
              <a:rPr lang="zh-CN" altLang="en-US" dirty="0">
                <a:solidFill>
                  <a:schemeClr val="bg1"/>
                </a:solidFill>
              </a:rPr>
              <a:t>跑路！深圳警方确定投资人被骗！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43552F3-F0D8-439C-A6EF-FF51E4EDC0FF}"/>
              </a:ext>
            </a:extLst>
          </p:cNvPr>
          <p:cNvSpPr/>
          <p:nvPr/>
        </p:nvSpPr>
        <p:spPr>
          <a:xfrm>
            <a:off x="5501749" y="5094034"/>
            <a:ext cx="1672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99FF"/>
                </a:solidFill>
              </a:rPr>
              <a:t>&lt;</a:t>
            </a:r>
            <a:r>
              <a:rPr lang="zh-CN" altLang="en-US" b="1" dirty="0">
                <a:solidFill>
                  <a:srgbClr val="FF99FF"/>
                </a:solidFill>
              </a:rPr>
              <a:t>旺旺贷</a:t>
            </a:r>
            <a:r>
              <a:rPr lang="en-US" altLang="zh-CN" b="1" dirty="0">
                <a:solidFill>
                  <a:srgbClr val="FF99FF"/>
                </a:solidFill>
              </a:rPr>
              <a:t>&gt;;</a:t>
            </a:r>
            <a:r>
              <a:rPr lang="zh-CN" altLang="en-US" b="1" dirty="0">
                <a:solidFill>
                  <a:srgbClr val="FFFF00"/>
                </a:solidFill>
              </a:rPr>
              <a:t>旺贷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1F78012-4FA4-4AEF-9115-597BD7102097}"/>
              </a:ext>
            </a:extLst>
          </p:cNvPr>
          <p:cNvCxnSpPr>
            <a:cxnSpLocks/>
          </p:cNvCxnSpPr>
          <p:nvPr/>
        </p:nvCxnSpPr>
        <p:spPr>
          <a:xfrm flipV="1">
            <a:off x="3007951" y="4495091"/>
            <a:ext cx="0" cy="4419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7F4BEC9E-062F-4129-96AC-551D99A79813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6328778" y="4495091"/>
            <a:ext cx="9098" cy="4419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6AEAD9C0-713D-48B4-AB23-ACD1985165AE}"/>
              </a:ext>
            </a:extLst>
          </p:cNvPr>
          <p:cNvCxnSpPr>
            <a:stCxn id="4" idx="0"/>
          </p:cNvCxnSpPr>
          <p:nvPr/>
        </p:nvCxnSpPr>
        <p:spPr>
          <a:xfrm flipV="1">
            <a:off x="4305632" y="2249731"/>
            <a:ext cx="0" cy="5588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F60621EE-FA89-4515-AB11-1B7CEAD11380}"/>
              </a:ext>
            </a:extLst>
          </p:cNvPr>
          <p:cNvSpPr/>
          <p:nvPr/>
        </p:nvSpPr>
        <p:spPr>
          <a:xfrm>
            <a:off x="3982466" y="190114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情感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CEAD301-F5B6-4EDE-A395-56216631145B}"/>
              </a:ext>
            </a:extLst>
          </p:cNvPr>
          <p:cNvSpPr/>
          <p:nvPr/>
        </p:nvSpPr>
        <p:spPr>
          <a:xfrm>
            <a:off x="7425054" y="1335108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解决难点二：实体情感识别难度大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A1174E3-B78A-46DD-B452-66B25C55D5B6}"/>
              </a:ext>
            </a:extLst>
          </p:cNvPr>
          <p:cNvSpPr/>
          <p:nvPr/>
        </p:nvSpPr>
        <p:spPr>
          <a:xfrm>
            <a:off x="650384" y="1335108"/>
            <a:ext cx="4371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模型同时考虑文本 </a:t>
            </a:r>
            <a:r>
              <a:rPr lang="en-US" altLang="zh-CN" dirty="0">
                <a:solidFill>
                  <a:schemeClr val="bg1"/>
                </a:solidFill>
              </a:rPr>
              <a:t>+ </a:t>
            </a:r>
            <a:r>
              <a:rPr lang="zh-CN" altLang="en-US" dirty="0">
                <a:solidFill>
                  <a:schemeClr val="bg1"/>
                </a:solidFill>
              </a:rPr>
              <a:t>待预测实体的上下文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EDFECFB2-80DE-45BF-97A2-553693C6E693}"/>
              </a:ext>
            </a:extLst>
          </p:cNvPr>
          <p:cNvCxnSpPr>
            <a:endCxn id="18" idx="1"/>
          </p:cNvCxnSpPr>
          <p:nvPr/>
        </p:nvCxnSpPr>
        <p:spPr>
          <a:xfrm>
            <a:off x="5334000" y="1519774"/>
            <a:ext cx="209105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7E0D50C9-BEE5-47C5-AB51-ACF0D8AF1611}"/>
              </a:ext>
            </a:extLst>
          </p:cNvPr>
          <p:cNvSpPr/>
          <p:nvPr/>
        </p:nvSpPr>
        <p:spPr>
          <a:xfrm>
            <a:off x="683591" y="4937051"/>
            <a:ext cx="4514105" cy="6096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3EF8F84-E686-46F3-A3B5-5056D905037A}"/>
              </a:ext>
            </a:extLst>
          </p:cNvPr>
          <p:cNvSpPr/>
          <p:nvPr/>
        </p:nvSpPr>
        <p:spPr>
          <a:xfrm>
            <a:off x="2099513" y="5619279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文本上下文</a:t>
            </a:r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3D356E9-EDDF-466E-943D-A905F73FD634}"/>
              </a:ext>
            </a:extLst>
          </p:cNvPr>
          <p:cNvSpPr/>
          <p:nvPr/>
        </p:nvSpPr>
        <p:spPr>
          <a:xfrm>
            <a:off x="5197697" y="5619279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待预测实体的</a:t>
            </a:r>
            <a:r>
              <a:rPr lang="zh-CN" altLang="en-US" b="1" dirty="0">
                <a:solidFill>
                  <a:srgbClr val="FFFF00"/>
                </a:solidFill>
              </a:rPr>
              <a:t>上下文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FB9C58B2-4650-4C7F-A5AC-819F01ED5A04}"/>
              </a:ext>
            </a:extLst>
          </p:cNvPr>
          <p:cNvSpPr/>
          <p:nvPr/>
        </p:nvSpPr>
        <p:spPr>
          <a:xfrm>
            <a:off x="5372927" y="4937051"/>
            <a:ext cx="1929898" cy="6096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F279BC9-073B-4FC2-A179-826B891C20F7}"/>
              </a:ext>
            </a:extLst>
          </p:cNvPr>
          <p:cNvSpPr txBox="1"/>
          <p:nvPr/>
        </p:nvSpPr>
        <p:spPr>
          <a:xfrm>
            <a:off x="9502546" y="190105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线上结果变化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E77AA36-F6E3-4EA3-950C-F74FEDAC3C74}"/>
              </a:ext>
            </a:extLst>
          </p:cNvPr>
          <p:cNvSpPr txBox="1"/>
          <p:nvPr/>
        </p:nvSpPr>
        <p:spPr>
          <a:xfrm>
            <a:off x="8655416" y="2659018"/>
            <a:ext cx="34483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只有文本上下文 </a:t>
            </a:r>
            <a:r>
              <a:rPr lang="en-US" altLang="zh-CN" dirty="0">
                <a:solidFill>
                  <a:schemeClr val="bg1"/>
                </a:solidFill>
              </a:rPr>
              <a:t>+ </a:t>
            </a:r>
            <a:r>
              <a:rPr lang="zh-CN" altLang="en-US" dirty="0">
                <a:solidFill>
                  <a:schemeClr val="bg1"/>
                </a:solidFill>
              </a:rPr>
              <a:t>待预测实体：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b="1" dirty="0">
                <a:solidFill>
                  <a:schemeClr val="bg1"/>
                </a:solidFill>
              </a:rPr>
              <a:t>	     </a:t>
            </a:r>
            <a:r>
              <a:rPr lang="en-US" altLang="zh-CN" b="1" dirty="0">
                <a:solidFill>
                  <a:srgbClr val="FFC000"/>
                </a:solidFill>
              </a:rPr>
              <a:t>0.9516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D4D9928-56D6-4747-8239-6A066D5FE716}"/>
              </a:ext>
            </a:extLst>
          </p:cNvPr>
          <p:cNvSpPr txBox="1"/>
          <p:nvPr/>
        </p:nvSpPr>
        <p:spPr>
          <a:xfrm>
            <a:off x="8540000" y="4019355"/>
            <a:ext cx="3679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文本上下文 </a:t>
            </a:r>
            <a:r>
              <a:rPr lang="en-US" altLang="zh-CN" dirty="0">
                <a:solidFill>
                  <a:schemeClr val="bg1"/>
                </a:solidFill>
              </a:rPr>
              <a:t>+ </a:t>
            </a:r>
            <a:r>
              <a:rPr lang="zh-CN" altLang="en-US" dirty="0">
                <a:solidFill>
                  <a:schemeClr val="bg1"/>
                </a:solidFill>
              </a:rPr>
              <a:t>待预测实体上下文：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en-US" altLang="zh-CN" dirty="0">
                <a:solidFill>
                  <a:srgbClr val="C00000"/>
                </a:solidFill>
              </a:rPr>
              <a:t>       </a:t>
            </a:r>
            <a:r>
              <a:rPr lang="en-US" altLang="zh-CN" b="1" dirty="0">
                <a:solidFill>
                  <a:srgbClr val="FFC000"/>
                </a:solidFill>
              </a:rPr>
              <a:t>0.9547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6" name="箭头: 下 5">
            <a:extLst>
              <a:ext uri="{FF2B5EF4-FFF2-40B4-BE49-F238E27FC236}">
                <a16:creationId xmlns:a16="http://schemas.microsoft.com/office/drawing/2014/main" id="{0C6D9427-F943-4347-B513-70164784185A}"/>
              </a:ext>
            </a:extLst>
          </p:cNvPr>
          <p:cNvSpPr/>
          <p:nvPr/>
        </p:nvSpPr>
        <p:spPr>
          <a:xfrm>
            <a:off x="9966247" y="3379469"/>
            <a:ext cx="826718" cy="4916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Rectangle 32">
            <a:extLst>
              <a:ext uri="{FF2B5EF4-FFF2-40B4-BE49-F238E27FC236}">
                <a16:creationId xmlns:a16="http://schemas.microsoft.com/office/drawing/2014/main" id="{716F8309-5FBC-496A-9E87-8C6562E9D531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FAD5701-1B17-4868-A494-2C1ACAE7ECD5}"/>
              </a:ext>
            </a:extLst>
          </p:cNvPr>
          <p:cNvSpPr/>
          <p:nvPr/>
        </p:nvSpPr>
        <p:spPr>
          <a:xfrm>
            <a:off x="56584" y="6263089"/>
            <a:ext cx="108721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Chi Sun, Luyao Huang, Xipeng Qiu: Utilizing BERT for Aspect-Based Sentiment Analysis via Constructing Auxiliary Sentence. NAACL-HLT (1) 2019: 380-385 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89B3189-38C0-4F33-82E0-57E75AE13943}"/>
              </a:ext>
            </a:extLst>
          </p:cNvPr>
          <p:cNvGrpSpPr/>
          <p:nvPr/>
        </p:nvGrpSpPr>
        <p:grpSpPr>
          <a:xfrm>
            <a:off x="9383575" y="5014183"/>
            <a:ext cx="1962295" cy="508709"/>
            <a:chOff x="9383575" y="5014183"/>
            <a:chExt cx="1962295" cy="50870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3BB765F-7C9E-4531-A21C-8D993FE85452}"/>
                </a:ext>
              </a:extLst>
            </p:cNvPr>
            <p:cNvSpPr txBox="1"/>
            <p:nvPr/>
          </p:nvSpPr>
          <p:spPr>
            <a:xfrm>
              <a:off x="9383575" y="5061227"/>
              <a:ext cx="18437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FC000"/>
                  </a:solidFill>
                </a:rPr>
                <a:t>3.1</a:t>
              </a:r>
              <a:r>
                <a:rPr lang="zh-CN" altLang="en-US" sz="2400" b="1" dirty="0">
                  <a:solidFill>
                    <a:srgbClr val="FFC000"/>
                  </a:solidFill>
                </a:rPr>
                <a:t>个千分点</a:t>
              </a:r>
            </a:p>
          </p:txBody>
        </p:sp>
        <p:sp>
          <p:nvSpPr>
            <p:cNvPr id="8" name="箭头: 上 7">
              <a:extLst>
                <a:ext uri="{FF2B5EF4-FFF2-40B4-BE49-F238E27FC236}">
                  <a16:creationId xmlns:a16="http://schemas.microsoft.com/office/drawing/2014/main" id="{A6F5D5B2-B1E7-4AE1-893C-56268714E1B4}"/>
                </a:ext>
              </a:extLst>
            </p:cNvPr>
            <p:cNvSpPr/>
            <p:nvPr/>
          </p:nvSpPr>
          <p:spPr>
            <a:xfrm>
              <a:off x="11108828" y="5014183"/>
              <a:ext cx="237042" cy="461664"/>
            </a:xfrm>
            <a:prstGeom prst="up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55581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"/>
    </mc:Choice>
    <mc:Fallback>
      <p:transition spd="slow" advTm="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  <p:bldP spid="10" grpId="0"/>
      <p:bldP spid="17" grpId="0"/>
      <p:bldP spid="18" grpId="0"/>
      <p:bldP spid="19" grpId="0"/>
      <p:bldP spid="22" grpId="0" animBg="1"/>
      <p:bldP spid="24" grpId="0"/>
      <p:bldP spid="25" grpId="0"/>
      <p:bldP spid="26" grpId="0" animBg="1"/>
      <p:bldP spid="5" grpId="0"/>
      <p:bldP spid="20" grpId="0"/>
      <p:bldP spid="23" grpId="0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9EEF37A-A5F6-450E-90C8-0F2901836D1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592570" y="1382751"/>
            <a:ext cx="4960620" cy="50492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7A958EA-FD86-46EC-B426-46659F9F6BFA}"/>
              </a:ext>
            </a:extLst>
          </p:cNvPr>
          <p:cNvSpPr txBox="1"/>
          <p:nvPr/>
        </p:nvSpPr>
        <p:spPr>
          <a:xfrm>
            <a:off x="404494" y="315595"/>
            <a:ext cx="3538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模型</a:t>
            </a:r>
          </a:p>
        </p:txBody>
      </p:sp>
      <p:sp>
        <p:nvSpPr>
          <p:cNvPr id="9" name="Rectangle 32">
            <a:extLst>
              <a:ext uri="{FF2B5EF4-FFF2-40B4-BE49-F238E27FC236}">
                <a16:creationId xmlns:a16="http://schemas.microsoft.com/office/drawing/2014/main" id="{576D4337-EE4E-404B-8EA0-72A0E0C46C4D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56711D2-10BE-4DC1-B39B-EBFC2EEDE0DD}"/>
              </a:ext>
            </a:extLst>
          </p:cNvPr>
          <p:cNvSpPr/>
          <p:nvPr/>
        </p:nvSpPr>
        <p:spPr>
          <a:xfrm>
            <a:off x="404494" y="1667560"/>
            <a:ext cx="6096000" cy="17030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</a:rPr>
              <a:t>考虑到bert每一层能够捕捉到输入文本不同维度的特征，我们通过attention集成每一层的输出以得到更好的文本表示。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</a:rPr>
              <a:t>通过</a:t>
            </a:r>
            <a:r>
              <a:rPr lang="en-US" altLang="zh-CN" dirty="0">
                <a:solidFill>
                  <a:schemeClr val="bg1"/>
                </a:solidFill>
              </a:rPr>
              <a:t>Multi-Sample Dropout</a:t>
            </a:r>
            <a:r>
              <a:rPr lang="zh-CN" altLang="en-US" dirty="0">
                <a:solidFill>
                  <a:schemeClr val="bg1"/>
                </a:solidFill>
              </a:rPr>
              <a:t>提升模型的泛化性。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1235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"/>
    </mc:Choice>
    <mc:Fallback>
      <p:transition spd="slow" advTm="177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E7A958EA-FD86-46EC-B426-46659F9F6BFA}"/>
              </a:ext>
            </a:extLst>
          </p:cNvPr>
          <p:cNvSpPr txBox="1"/>
          <p:nvPr/>
        </p:nvSpPr>
        <p:spPr>
          <a:xfrm>
            <a:off x="404494" y="315595"/>
            <a:ext cx="3538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模型</a:t>
            </a:r>
          </a:p>
        </p:txBody>
      </p:sp>
      <p:sp>
        <p:nvSpPr>
          <p:cNvPr id="9" name="Rectangle 32">
            <a:extLst>
              <a:ext uri="{FF2B5EF4-FFF2-40B4-BE49-F238E27FC236}">
                <a16:creationId xmlns:a16="http://schemas.microsoft.com/office/drawing/2014/main" id="{576D4337-EE4E-404B-8EA0-72A0E0C46C4D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649273AD-43BA-4DBE-AD4E-11B63FC82F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33899"/>
              </p:ext>
            </p:extLst>
          </p:nvPr>
        </p:nvGraphicFramePr>
        <p:xfrm>
          <a:off x="1876424" y="1603567"/>
          <a:ext cx="8105776" cy="4635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442271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"/>
    </mc:Choice>
    <mc:Fallback>
      <p:transition spd="slow" advTm="193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94" y="315595"/>
            <a:ext cx="3538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模型融合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52F7AEC-1725-47CB-9564-E7E6D1571699}"/>
              </a:ext>
            </a:extLst>
          </p:cNvPr>
          <p:cNvSpPr/>
          <p:nvPr/>
        </p:nvSpPr>
        <p:spPr>
          <a:xfrm>
            <a:off x="262254" y="1735643"/>
            <a:ext cx="5150962" cy="21204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第一层：</a:t>
            </a:r>
            <a:r>
              <a:rPr lang="zh-CN" altLang="zh-CN" dirty="0">
                <a:solidFill>
                  <a:schemeClr val="bg1"/>
                </a:solidFill>
              </a:rPr>
              <a:t>每个基模型采用七折交叉验证训练出七个模型</a:t>
            </a:r>
            <a:r>
              <a:rPr lang="zh-CN" altLang="en-US" dirty="0">
                <a:solidFill>
                  <a:schemeClr val="bg1"/>
                </a:solidFill>
              </a:rPr>
              <a:t>，再取平均，最大化利用数据集</a:t>
            </a: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第二层：所有的基模型求平均得到最终的结果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     </a:t>
            </a:r>
          </a:p>
        </p:txBody>
      </p:sp>
      <p:sp>
        <p:nvSpPr>
          <p:cNvPr id="6" name="Rectangle 32">
            <a:extLst>
              <a:ext uri="{FF2B5EF4-FFF2-40B4-BE49-F238E27FC236}">
                <a16:creationId xmlns:a16="http://schemas.microsoft.com/office/drawing/2014/main" id="{679587D2-AFEF-456B-8C70-0C347C017445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0E30E-E241-43FC-ABE9-8E415C26D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595" y="1589103"/>
            <a:ext cx="6542365" cy="421153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27738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"/>
    </mc:Choice>
    <mc:Fallback>
      <p:transition spd="slow" advTm="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95" y="315595"/>
            <a:ext cx="2534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后处理</a:t>
            </a:r>
          </a:p>
        </p:txBody>
      </p:sp>
      <p:sp>
        <p:nvSpPr>
          <p:cNvPr id="12" name="Rectangle 32">
            <a:extLst>
              <a:ext uri="{FF2B5EF4-FFF2-40B4-BE49-F238E27FC236}">
                <a16:creationId xmlns:a16="http://schemas.microsoft.com/office/drawing/2014/main" id="{DFBEAA60-B809-49B7-9AE5-DC55E7942B70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规则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负面主体存在嵌套时，保留</a:t>
            </a:r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最长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28A62F6-063A-4B82-90FB-7EA140B8F52B}"/>
              </a:ext>
            </a:extLst>
          </p:cNvPr>
          <p:cNvSpPr/>
          <p:nvPr/>
        </p:nvSpPr>
        <p:spPr>
          <a:xfrm>
            <a:off x="2004695" y="1951420"/>
            <a:ext cx="4415155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这其实也是类似钱宝网的非法集资，换汤不换药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0417130-F10B-453E-A0B6-4D2CC57E1CCD}"/>
              </a:ext>
            </a:extLst>
          </p:cNvPr>
          <p:cNvSpPr/>
          <p:nvPr/>
        </p:nvSpPr>
        <p:spPr>
          <a:xfrm>
            <a:off x="885392" y="220395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文本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F8C4D9E-FD66-4457-B83B-52F8F5290DF3}"/>
              </a:ext>
            </a:extLst>
          </p:cNvPr>
          <p:cNvSpPr/>
          <p:nvPr/>
        </p:nvSpPr>
        <p:spPr>
          <a:xfrm>
            <a:off x="654560" y="3277857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负面主体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A7A59BE-B6F8-4649-997C-6C0F638A4E02}"/>
              </a:ext>
            </a:extLst>
          </p:cNvPr>
          <p:cNvSpPr/>
          <p:nvPr/>
        </p:nvSpPr>
        <p:spPr>
          <a:xfrm>
            <a:off x="2004695" y="3299244"/>
            <a:ext cx="1394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钱宝网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钱宝</a:t>
            </a:r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F31177C-E9CA-4740-8B83-4DE45B6D7389}"/>
              </a:ext>
            </a:extLst>
          </p:cNvPr>
          <p:cNvSpPr/>
          <p:nvPr/>
        </p:nvSpPr>
        <p:spPr>
          <a:xfrm>
            <a:off x="6557965" y="3274263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钱宝网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392A8823-9BAC-4DE2-951F-96B88DFF6529}"/>
              </a:ext>
            </a:extLst>
          </p:cNvPr>
          <p:cNvCxnSpPr>
            <a:cxnSpLocks/>
          </p:cNvCxnSpPr>
          <p:nvPr/>
        </p:nvCxnSpPr>
        <p:spPr>
          <a:xfrm>
            <a:off x="4100512" y="3483910"/>
            <a:ext cx="1552575" cy="0"/>
          </a:xfrm>
          <a:prstGeom prst="straightConnector1">
            <a:avLst/>
          </a:prstGeom>
          <a:solidFill>
            <a:srgbClr val="FFC000"/>
          </a:solidFill>
          <a:ln w="76200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668275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"/>
    </mc:Choice>
    <mc:Fallback>
      <p:transition spd="slow" advTm="172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95" y="315595"/>
            <a:ext cx="2534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后处理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72F5AFD-AA8A-4F67-B50D-3F31EEF47EDF}"/>
              </a:ext>
            </a:extLst>
          </p:cNvPr>
          <p:cNvSpPr/>
          <p:nvPr/>
        </p:nvSpPr>
        <p:spPr>
          <a:xfrm>
            <a:off x="1995170" y="2418145"/>
            <a:ext cx="4415155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关于“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远达财富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”、“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光彩玖玖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”非法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吸收公众存款案的情况通报丨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钛媒体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报道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356FB3B-631D-4FF4-8615-9A552A5B5051}"/>
              </a:ext>
            </a:extLst>
          </p:cNvPr>
          <p:cNvSpPr/>
          <p:nvPr/>
        </p:nvSpPr>
        <p:spPr>
          <a:xfrm>
            <a:off x="7299209" y="2417408"/>
            <a:ext cx="3635491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钛媒体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远达财富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光彩玖玖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涉案，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百余人叫苦连天</a:t>
            </a:r>
          </a:p>
        </p:txBody>
      </p:sp>
      <p:sp>
        <p:nvSpPr>
          <p:cNvPr id="26" name="Rectangle 32">
            <a:extLst>
              <a:ext uri="{FF2B5EF4-FFF2-40B4-BE49-F238E27FC236}">
                <a16:creationId xmlns:a16="http://schemas.microsoft.com/office/drawing/2014/main" id="{B68F4E5C-8605-4177-91F4-B3AEFC463FDD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规则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根据训练集中的先验知识构建</a:t>
            </a:r>
            <a:r>
              <a:rPr lang="en-US" altLang="zh-CN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{</a:t>
            </a:r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实体集合：负面实体集合</a:t>
            </a:r>
            <a:r>
              <a:rPr lang="en-US" altLang="zh-CN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}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字典。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045211C-DC8E-4B07-9F39-10A3EAD0954F}"/>
              </a:ext>
            </a:extLst>
          </p:cNvPr>
          <p:cNvSpPr/>
          <p:nvPr/>
        </p:nvSpPr>
        <p:spPr>
          <a:xfrm>
            <a:off x="3764165" y="1871963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训练集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D48FB0A-1A52-4D64-A378-938989C138C7}"/>
              </a:ext>
            </a:extLst>
          </p:cNvPr>
          <p:cNvSpPr/>
          <p:nvPr/>
        </p:nvSpPr>
        <p:spPr>
          <a:xfrm>
            <a:off x="8678372" y="1890890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测试集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E92F5F6-AF57-4627-BF16-2F3BAD54D07C}"/>
              </a:ext>
            </a:extLst>
          </p:cNvPr>
          <p:cNvSpPr/>
          <p:nvPr/>
        </p:nvSpPr>
        <p:spPr>
          <a:xfrm>
            <a:off x="875868" y="267068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文本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3B45C74-C201-4296-9C5C-A4A27949CC15}"/>
              </a:ext>
            </a:extLst>
          </p:cNvPr>
          <p:cNvSpPr/>
          <p:nvPr/>
        </p:nvSpPr>
        <p:spPr>
          <a:xfrm>
            <a:off x="875868" y="364674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实体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2405139-C27C-4FFF-9AF8-78BA0EE27D55}"/>
              </a:ext>
            </a:extLst>
          </p:cNvPr>
          <p:cNvSpPr/>
          <p:nvPr/>
        </p:nvSpPr>
        <p:spPr>
          <a:xfrm>
            <a:off x="1995170" y="3673169"/>
            <a:ext cx="28360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远达财富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光彩玖玖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钛媒体</a:t>
            </a:r>
            <a:endParaRPr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023E374F-5143-48A6-9E99-DA4A4705D641}"/>
              </a:ext>
            </a:extLst>
          </p:cNvPr>
          <p:cNvSpPr/>
          <p:nvPr/>
        </p:nvSpPr>
        <p:spPr>
          <a:xfrm>
            <a:off x="7299209" y="3646746"/>
            <a:ext cx="28360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远达财富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光彩玖玖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钛媒体</a:t>
            </a:r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96793646-3102-4260-8B04-840ED3D0F0E8}"/>
              </a:ext>
            </a:extLst>
          </p:cNvPr>
          <p:cNvSpPr/>
          <p:nvPr/>
        </p:nvSpPr>
        <p:spPr>
          <a:xfrm>
            <a:off x="723468" y="434891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负面信息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2981549-4690-4475-B281-1DF47AC0B21D}"/>
              </a:ext>
            </a:extLst>
          </p:cNvPr>
          <p:cNvSpPr/>
          <p:nvPr/>
        </p:nvSpPr>
        <p:spPr>
          <a:xfrm>
            <a:off x="723468" y="498516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负面主体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C060DEB-0D32-423D-8EE8-4F97799F3B27}"/>
              </a:ext>
            </a:extLst>
          </p:cNvPr>
          <p:cNvSpPr/>
          <p:nvPr/>
        </p:nvSpPr>
        <p:spPr>
          <a:xfrm>
            <a:off x="7299209" y="434891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负面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CC9D46E-2E16-4796-B688-4E864B46A291}"/>
              </a:ext>
            </a:extLst>
          </p:cNvPr>
          <p:cNvSpPr/>
          <p:nvPr/>
        </p:nvSpPr>
        <p:spPr>
          <a:xfrm>
            <a:off x="1995170" y="4985169"/>
            <a:ext cx="20874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远达财富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光彩玖玖</a:t>
            </a:r>
            <a:endParaRPr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69765B8F-198A-4C85-A6A3-AB416BE58EA3}"/>
              </a:ext>
            </a:extLst>
          </p:cNvPr>
          <p:cNvSpPr/>
          <p:nvPr/>
        </p:nvSpPr>
        <p:spPr>
          <a:xfrm>
            <a:off x="1996489" y="434891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负面</a:t>
            </a:r>
            <a:endParaRPr lang="zh-CN" altLang="en-US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AA656287-E505-4B19-A41B-3F59A9260D21}"/>
              </a:ext>
            </a:extLst>
          </p:cNvPr>
          <p:cNvSpPr/>
          <p:nvPr/>
        </p:nvSpPr>
        <p:spPr>
          <a:xfrm>
            <a:off x="7299209" y="4985169"/>
            <a:ext cx="20874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远达财富</a:t>
            </a:r>
            <a:r>
              <a:rPr lang="en-US" altLang="zh-CN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;</a:t>
            </a:r>
            <a:r>
              <a:rPr lang="zh-CN" altLang="en-US" b="1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</a:rPr>
              <a:t>光彩玖玖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18" name="等号 17">
            <a:extLst>
              <a:ext uri="{FF2B5EF4-FFF2-40B4-BE49-F238E27FC236}">
                <a16:creationId xmlns:a16="http://schemas.microsoft.com/office/drawing/2014/main" id="{324F2B3A-CC36-47E8-B056-55CFF51E4450}"/>
              </a:ext>
            </a:extLst>
          </p:cNvPr>
          <p:cNvSpPr/>
          <p:nvPr/>
        </p:nvSpPr>
        <p:spPr>
          <a:xfrm>
            <a:off x="5021491" y="3716493"/>
            <a:ext cx="2087430" cy="282683"/>
          </a:xfrm>
          <a:prstGeom prst="mathEqual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1ABDEBB5-290C-46B9-AB03-0BCDFDA71B29}"/>
              </a:ext>
            </a:extLst>
          </p:cNvPr>
          <p:cNvCxnSpPr>
            <a:cxnSpLocks/>
          </p:cNvCxnSpPr>
          <p:nvPr/>
        </p:nvCxnSpPr>
        <p:spPr>
          <a:xfrm>
            <a:off x="5324475" y="4533582"/>
            <a:ext cx="1552575" cy="0"/>
          </a:xfrm>
          <a:prstGeom prst="straightConnector1">
            <a:avLst/>
          </a:prstGeom>
          <a:solidFill>
            <a:srgbClr val="FFC000"/>
          </a:solidFill>
          <a:ln w="76200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C565E654-A37D-4E54-BC74-DA5ECF36255F}"/>
              </a:ext>
            </a:extLst>
          </p:cNvPr>
          <p:cNvCxnSpPr>
            <a:cxnSpLocks/>
          </p:cNvCxnSpPr>
          <p:nvPr/>
        </p:nvCxnSpPr>
        <p:spPr>
          <a:xfrm>
            <a:off x="5291137" y="5169835"/>
            <a:ext cx="1552575" cy="0"/>
          </a:xfrm>
          <a:prstGeom prst="straightConnector1">
            <a:avLst/>
          </a:prstGeom>
          <a:solidFill>
            <a:srgbClr val="FFC000"/>
          </a:solidFill>
          <a:ln w="76200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407275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"/>
    </mc:Choice>
    <mc:Fallback>
      <p:transition spd="slow" advTm="7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192D3F-7B29-499E-8769-7ED091F385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1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436" b="43385"/>
          <a:stretch>
            <a:fillRect/>
          </a:stretch>
        </p:blipFill>
        <p:spPr>
          <a:xfrm>
            <a:off x="0" y="1559127"/>
            <a:ext cx="12192000" cy="1542196"/>
          </a:xfrm>
          <a:prstGeom prst="rect">
            <a:avLst/>
          </a:prstGeom>
          <a:blipFill dpi="0" rotWithShape="1">
            <a:blip r:embed="rId5">
              <a:alphaModFix amt="14000"/>
            </a:blip>
            <a:srcRect/>
            <a:tile tx="0" ty="0" sx="100000" sy="100000" flip="none" algn="tl"/>
          </a:blipFill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397A13B-CB54-46D4-B8E3-F53BC6573E2F}"/>
              </a:ext>
            </a:extLst>
          </p:cNvPr>
          <p:cNvSpPr/>
          <p:nvPr/>
        </p:nvSpPr>
        <p:spPr>
          <a:xfrm>
            <a:off x="1351129" y="1559127"/>
            <a:ext cx="3016155" cy="1542196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A71397E-7B92-41D8-9E9B-674AA02FAECF}"/>
              </a:ext>
            </a:extLst>
          </p:cNvPr>
          <p:cNvSpPr txBox="1"/>
          <p:nvPr/>
        </p:nvSpPr>
        <p:spPr>
          <a:xfrm>
            <a:off x="1692192" y="1976282"/>
            <a:ext cx="26135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12497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"/>
    </mc:Choice>
    <mc:Fallback>
      <p:transition spd="slow" advTm="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192D3F-7B29-499E-8769-7ED091F385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1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436" b="43385"/>
          <a:stretch>
            <a:fillRect/>
          </a:stretch>
        </p:blipFill>
        <p:spPr>
          <a:xfrm>
            <a:off x="0" y="1559127"/>
            <a:ext cx="12192000" cy="1542196"/>
          </a:xfrm>
          <a:prstGeom prst="rect">
            <a:avLst/>
          </a:prstGeom>
          <a:blipFill dpi="0" rotWithShape="1">
            <a:blip r:embed="rId5">
              <a:alphaModFix amt="14000"/>
            </a:blip>
            <a:srcRect/>
            <a:tile tx="0" ty="0" sx="100000" sy="100000" flip="none" algn="tl"/>
          </a:blipFill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397A13B-CB54-46D4-B8E3-F53BC6573E2F}"/>
              </a:ext>
            </a:extLst>
          </p:cNvPr>
          <p:cNvSpPr/>
          <p:nvPr/>
        </p:nvSpPr>
        <p:spPr>
          <a:xfrm>
            <a:off x="1351129" y="1559127"/>
            <a:ext cx="3016155" cy="1542196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8A7E885-D02F-4DB3-AAED-601F6E9519BF}"/>
              </a:ext>
            </a:extLst>
          </p:cNvPr>
          <p:cNvSpPr txBox="1"/>
          <p:nvPr/>
        </p:nvSpPr>
        <p:spPr>
          <a:xfrm>
            <a:off x="1692192" y="1976282"/>
            <a:ext cx="26135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团队简介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14238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9"/>
    </mc:Choice>
    <mc:Fallback>
      <p:transition spd="slow" advTm="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95" y="315595"/>
            <a:ext cx="2534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结果</a:t>
            </a:r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F1EB0A93-08AB-44DE-AED7-935DCA3139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4345453"/>
              </p:ext>
            </p:extLst>
          </p:nvPr>
        </p:nvGraphicFramePr>
        <p:xfrm>
          <a:off x="2224014" y="1439974"/>
          <a:ext cx="7743971" cy="4918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Rectangle 32">
            <a:extLst>
              <a:ext uri="{FF2B5EF4-FFF2-40B4-BE49-F238E27FC236}">
                <a16:creationId xmlns:a16="http://schemas.microsoft.com/office/drawing/2014/main" id="{4012031A-887A-4DB6-94E3-E0EA472C69BE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6456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"/>
    </mc:Choice>
    <mc:Fallback>
      <p:transition spd="slow" advTm="7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95" y="315595"/>
            <a:ext cx="2534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结果</a:t>
            </a:r>
          </a:p>
        </p:txBody>
      </p:sp>
      <p:sp>
        <p:nvSpPr>
          <p:cNvPr id="7" name="Rectangle 32">
            <a:extLst>
              <a:ext uri="{FF2B5EF4-FFF2-40B4-BE49-F238E27FC236}">
                <a16:creationId xmlns:a16="http://schemas.microsoft.com/office/drawing/2014/main" id="{4012031A-887A-4DB6-94E3-E0EA472C69BE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263F8D-1DD3-4411-A477-C2E700A90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9878" y="1857534"/>
            <a:ext cx="8352244" cy="36045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6554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"/>
    </mc:Choice>
    <mc:Fallback>
      <p:transition spd="slow" advTm="66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192D3F-7B29-499E-8769-7ED091F385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1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436" b="43385"/>
          <a:stretch>
            <a:fillRect/>
          </a:stretch>
        </p:blipFill>
        <p:spPr>
          <a:xfrm>
            <a:off x="0" y="1559127"/>
            <a:ext cx="12192000" cy="1542196"/>
          </a:xfrm>
          <a:prstGeom prst="rect">
            <a:avLst/>
          </a:prstGeom>
          <a:blipFill dpi="0" rotWithShape="1">
            <a:blip r:embed="rId5">
              <a:alphaModFix amt="14000"/>
            </a:blip>
            <a:srcRect/>
            <a:tile tx="0" ty="0" sx="100000" sy="100000" flip="none" algn="tl"/>
          </a:blipFill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397A13B-CB54-46D4-B8E3-F53BC6573E2F}"/>
              </a:ext>
            </a:extLst>
          </p:cNvPr>
          <p:cNvSpPr/>
          <p:nvPr/>
        </p:nvSpPr>
        <p:spPr>
          <a:xfrm>
            <a:off x="1351129" y="1559127"/>
            <a:ext cx="3016155" cy="1542196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B0708A6-3055-448A-8B83-BEA6BDD29ED1}"/>
              </a:ext>
            </a:extLst>
          </p:cNvPr>
          <p:cNvSpPr txBox="1"/>
          <p:nvPr/>
        </p:nvSpPr>
        <p:spPr>
          <a:xfrm>
            <a:off x="1478684" y="1976282"/>
            <a:ext cx="288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总结和展望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5994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5"/>
    </mc:Choice>
    <mc:Fallback>
      <p:transition spd="slow" advTm="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F2A5CB4-2F6B-4F44-BEA3-8E4841EFE5CE}"/>
              </a:ext>
            </a:extLst>
          </p:cNvPr>
          <p:cNvSpPr txBox="1"/>
          <p:nvPr/>
        </p:nvSpPr>
        <p:spPr>
          <a:xfrm>
            <a:off x="404495" y="315595"/>
            <a:ext cx="2534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总结和展望</a:t>
            </a:r>
          </a:p>
        </p:txBody>
      </p:sp>
      <p:sp>
        <p:nvSpPr>
          <p:cNvPr id="4" name="Rectangle 32">
            <a:extLst>
              <a:ext uri="{FF2B5EF4-FFF2-40B4-BE49-F238E27FC236}">
                <a16:creationId xmlns:a16="http://schemas.microsoft.com/office/drawing/2014/main" id="{19C53A4C-9879-4AAA-BC6E-D727F80C444D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总结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7BF21C7-71EF-4982-AB87-2D88493A4403}"/>
              </a:ext>
            </a:extLst>
          </p:cNvPr>
          <p:cNvSpPr/>
          <p:nvPr/>
        </p:nvSpPr>
        <p:spPr>
          <a:xfrm>
            <a:off x="561975" y="1576685"/>
            <a:ext cx="9848850" cy="2620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100"/>
              </a:spcBef>
              <a:spcAft>
                <a:spcPts val="2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微软雅黑" panose="020B0503020204020204" pitchFamily="34" charset="-122"/>
              </a:rPr>
              <a:t>预处理新颖，</a:t>
            </a:r>
            <a:r>
              <a:rPr lang="zh-CN" altLang="en-US" dirty="0">
                <a:solidFill>
                  <a:srgbClr val="FFC000"/>
                </a:solidFill>
                <a:latin typeface="Linux Libertine"/>
                <a:ea typeface="微软雅黑" panose="020B0503020204020204" pitchFamily="34" charset="-122"/>
                <a:cs typeface="微软雅黑" panose="020B0503020204020204" pitchFamily="34" charset="-122"/>
              </a:rPr>
              <a:t>考虑了实体上下文</a:t>
            </a: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微软雅黑" panose="020B0503020204020204" pitchFamily="34" charset="-122"/>
              </a:rPr>
              <a:t>；</a:t>
            </a:r>
            <a:endParaRPr lang="en-US" altLang="zh-CN" sz="2800" b="1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spcBef>
                <a:spcPts val="1100"/>
              </a:spcBef>
              <a:spcAft>
                <a:spcPts val="2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模型结构简单有效，通过</a:t>
            </a:r>
            <a:r>
              <a:rPr lang="en-US" altLang="zh-CN" dirty="0">
                <a:solidFill>
                  <a:srgbClr val="FFC000"/>
                </a:solidFill>
                <a:latin typeface="+mn-ea"/>
                <a:cs typeface="宋体" panose="02010600030101010101" pitchFamily="2" charset="-122"/>
              </a:rPr>
              <a:t>attention</a:t>
            </a: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集成每一层的输出以得到更好的文本表示，通过</a:t>
            </a:r>
            <a:r>
              <a:rPr lang="en-US" altLang="zh-CN" dirty="0">
                <a:solidFill>
                  <a:srgbClr val="FFC000"/>
                </a:solidFill>
                <a:latin typeface="+mn-ea"/>
                <a:cs typeface="宋体" panose="02010600030101010101" pitchFamily="2" charset="-122"/>
              </a:rPr>
              <a:t>Multi-Sample Dropout</a:t>
            </a: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提升了模型的泛化性；</a:t>
            </a:r>
            <a:endParaRPr lang="en-US" altLang="zh-CN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spcBef>
                <a:spcPts val="1100"/>
              </a:spcBef>
              <a:spcAft>
                <a:spcPts val="2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模型融合简单，并且</a:t>
            </a:r>
            <a:r>
              <a:rPr lang="zh-CN" altLang="en-US" dirty="0">
                <a:solidFill>
                  <a:srgbClr val="FFC000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只使用了</a:t>
            </a:r>
            <a:r>
              <a:rPr lang="en-US" altLang="zh-CN" dirty="0">
                <a:solidFill>
                  <a:srgbClr val="FFC000"/>
                </a:solidFill>
                <a:latin typeface="+mn-ea"/>
                <a:cs typeface="宋体" panose="02010600030101010101" pitchFamily="2" charset="-122"/>
              </a:rPr>
              <a:t>base</a:t>
            </a:r>
            <a:r>
              <a:rPr lang="zh-CN" altLang="en-US" dirty="0">
                <a:solidFill>
                  <a:srgbClr val="FFC000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模型</a:t>
            </a:r>
            <a:r>
              <a:rPr lang="en-US" altLang="zh-CN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(1</a:t>
            </a: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卡</a:t>
            </a:r>
            <a:r>
              <a:rPr lang="en-US" altLang="zh-CN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比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large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模型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(4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卡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)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快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N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倍；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spcBef>
                <a:spcPts val="1100"/>
              </a:spcBef>
              <a:spcAft>
                <a:spcPts val="2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模型不能解决所有问题，在模型融合的基础上进行后处理，提升了总体性能。</a:t>
            </a:r>
            <a:endParaRPr lang="en-US" altLang="zh-CN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B5E6566-ECC8-441A-97E7-572DD2142D9B}"/>
              </a:ext>
            </a:extLst>
          </p:cNvPr>
          <p:cNvSpPr/>
          <p:nvPr/>
        </p:nvSpPr>
        <p:spPr>
          <a:xfrm>
            <a:off x="4210351" y="4988927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FFC000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模型简单、快速、精准</a:t>
            </a:r>
            <a:endParaRPr lang="zh-CN" altLang="en-US" sz="3200" b="1" dirty="0">
              <a:solidFill>
                <a:srgbClr val="FFC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9138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"/>
    </mc:Choice>
    <mc:Fallback>
      <p:transition spd="slow" advTm="159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9653558-1AB1-4771-AB8E-7480106E56BC}"/>
              </a:ext>
            </a:extLst>
          </p:cNvPr>
          <p:cNvSpPr/>
          <p:nvPr/>
        </p:nvSpPr>
        <p:spPr>
          <a:xfrm>
            <a:off x="561975" y="1576685"/>
            <a:ext cx="9848850" cy="2205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100"/>
              </a:spcBef>
              <a:spcAft>
                <a:spcPts val="2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微软雅黑" panose="020B0503020204020204" pitchFamily="34" charset="-122"/>
              </a:rPr>
              <a:t>对抗训练</a:t>
            </a:r>
            <a:endParaRPr lang="en-US" altLang="zh-CN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Bef>
                <a:spcPts val="1100"/>
              </a:spcBef>
              <a:spcAft>
                <a:spcPts val="2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数据增强</a:t>
            </a:r>
            <a:endParaRPr lang="en-US" altLang="zh-CN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spcBef>
                <a:spcPts val="1100"/>
              </a:spcBef>
              <a:spcAft>
                <a:spcPts val="2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多任务</a:t>
            </a:r>
            <a:endParaRPr lang="en-US" altLang="zh-CN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spcBef>
                <a:spcPts val="1100"/>
              </a:spcBef>
              <a:spcAft>
                <a:spcPts val="2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bg1"/>
                </a:solidFill>
                <a:latin typeface="Linux Libertine"/>
                <a:ea typeface="微软雅黑" panose="020B0503020204020204" pitchFamily="34" charset="-122"/>
                <a:cs typeface="宋体" panose="02010600030101010101" pitchFamily="2" charset="-122"/>
              </a:rPr>
              <a:t>迁移学习</a:t>
            </a:r>
            <a:endParaRPr lang="en-US" altLang="zh-CN" dirty="0">
              <a:solidFill>
                <a:schemeClr val="bg1"/>
              </a:solidFill>
              <a:latin typeface="Linux Libertine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F2A5CB4-2F6B-4F44-BEA3-8E4841EFE5CE}"/>
              </a:ext>
            </a:extLst>
          </p:cNvPr>
          <p:cNvSpPr txBox="1"/>
          <p:nvPr/>
        </p:nvSpPr>
        <p:spPr>
          <a:xfrm>
            <a:off x="404495" y="315595"/>
            <a:ext cx="2534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总结和展望</a:t>
            </a:r>
          </a:p>
        </p:txBody>
      </p:sp>
      <p:sp>
        <p:nvSpPr>
          <p:cNvPr id="4" name="Rectangle 32">
            <a:extLst>
              <a:ext uri="{FF2B5EF4-FFF2-40B4-BE49-F238E27FC236}">
                <a16:creationId xmlns:a16="http://schemas.microsoft.com/office/drawing/2014/main" id="{19C53A4C-9879-4AAA-BC6E-D727F80C444D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展望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94326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"/>
    </mc:Choice>
    <mc:Fallback>
      <p:transition spd="slow" advTm="17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F2A5CB4-2F6B-4F44-BEA3-8E4841EFE5CE}"/>
              </a:ext>
            </a:extLst>
          </p:cNvPr>
          <p:cNvSpPr txBox="1"/>
          <p:nvPr/>
        </p:nvSpPr>
        <p:spPr>
          <a:xfrm>
            <a:off x="404495" y="315595"/>
            <a:ext cx="2534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参考文献</a:t>
            </a:r>
          </a:p>
        </p:txBody>
      </p:sp>
      <p:sp>
        <p:nvSpPr>
          <p:cNvPr id="4" name="Rectangle 32">
            <a:extLst>
              <a:ext uri="{FF2B5EF4-FFF2-40B4-BE49-F238E27FC236}">
                <a16:creationId xmlns:a16="http://schemas.microsoft.com/office/drawing/2014/main" id="{19C53A4C-9879-4AAA-BC6E-D727F80C444D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6D74C49-03EE-46C2-83B2-A432429FA62B}"/>
              </a:ext>
            </a:extLst>
          </p:cNvPr>
          <p:cNvSpPr/>
          <p:nvPr/>
        </p:nvSpPr>
        <p:spPr>
          <a:xfrm>
            <a:off x="472578" y="1524428"/>
            <a:ext cx="11280397" cy="3366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Chi Sun, Luyao Huang, Xipeng Qiu: Utilizing BERT for Aspect-Based Sentiment Analysis via Constructing 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Auxiliary Sentence. NAACL-HLT (1) 2019: 380-385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Jacob Devlin, Ming-Wei Chang, Kenton Lee, Kristina Toutanova: BERT: Pre-training of Deep Bidirectional 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Transformers for Language Understanding. NAACL-HLT (1) 2019: 4171-4186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Yifan Qiao, Chenyan Xiong, Zheng-Hao Liu, Zhiyuan Liu: Understanding the Behaviors of BERT in Ranking. arXiv preprint arXiv:1904.07531 (2019).</a:t>
            </a:r>
            <a:endParaRPr lang="zh-CN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Hiroshi Inoue: Multi-Sample Dropout for Accelerated Training and Better Generalization. arXiv preprint arXiv:1905.09788 (2019).</a:t>
            </a:r>
            <a:endParaRPr lang="zh-CN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1757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"/>
    </mc:Choice>
    <mc:Fallback>
      <p:transition spd="slow" advTm="2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F2A5CB4-2F6B-4F44-BEA3-8E4841EFE5CE}"/>
              </a:ext>
            </a:extLst>
          </p:cNvPr>
          <p:cNvSpPr txBox="1"/>
          <p:nvPr/>
        </p:nvSpPr>
        <p:spPr>
          <a:xfrm>
            <a:off x="404495" y="315595"/>
            <a:ext cx="2534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感谢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4F3C631-24DA-45CA-A48F-88D9C535184F}"/>
              </a:ext>
            </a:extLst>
          </p:cNvPr>
          <p:cNvSpPr txBox="1"/>
          <p:nvPr/>
        </p:nvSpPr>
        <p:spPr>
          <a:xfrm>
            <a:off x="404494" y="1670494"/>
            <a:ext cx="115589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感谢主办方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&amp;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国家互联网应急中心提供的参赛机会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514350" indent="-514350">
              <a:buAutoNum type="arabicPeriod"/>
            </a:pPr>
            <a:endParaRPr lang="en-US" altLang="zh-CN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感谢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CIKE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实验室蔡毅老师以及各位小伙伴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514350" indent="-514350">
              <a:buAutoNum type="arabicPeriod"/>
            </a:pPr>
            <a:endParaRPr lang="en-US" altLang="zh-CN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感谢辛苦付出的各位成员</a:t>
            </a:r>
          </a:p>
        </p:txBody>
      </p:sp>
      <p:sp>
        <p:nvSpPr>
          <p:cNvPr id="6" name="Rectangle 32">
            <a:extLst>
              <a:ext uri="{FF2B5EF4-FFF2-40B4-BE49-F238E27FC236}">
                <a16:creationId xmlns:a16="http://schemas.microsoft.com/office/drawing/2014/main" id="{137BCCB3-E7B5-437B-BD92-C7CE3B0F4B06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94877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21"/>
    </mc:Choice>
    <mc:Fallback>
      <p:transition spd="slow" advTm="1612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9"/>
    </mc:Choice>
    <mc:Fallback>
      <p:transition spd="slow" advTm="55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95" y="315595"/>
            <a:ext cx="25349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团队简介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04495" y="1535279"/>
            <a:ext cx="5984240" cy="4613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本队伍的成员均来自于华南理工大学软件学院，计算智能与知识工程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CIKE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zh-CN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实验室，导师均为实验室负责人蔡毅教授。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2017 CCF </a:t>
            </a:r>
            <a:r>
              <a:rPr lang="zh-CN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小超市供销存管理优化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冠军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2017 IEEE&amp;</a:t>
            </a:r>
            <a:r>
              <a:rPr lang="zh-CN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神州租车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UAI</a:t>
            </a:r>
            <a:r>
              <a:rPr lang="zh-CN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数据大赛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冠军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2017 CCF </a:t>
            </a:r>
            <a:r>
              <a:rPr lang="zh-CN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城市自行车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		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亚军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2018 </a:t>
            </a:r>
            <a:r>
              <a:rPr lang="zh-CN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印象盐城·数创未来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	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亚军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2018 CCF </a:t>
            </a:r>
            <a:r>
              <a:rPr lang="zh-CN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汽车观点主题和情感分析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亚军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2019 KDD CUP			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亚军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2019 SMP </a:t>
            </a:r>
            <a:r>
              <a:rPr lang="zh-CN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中文人机对话技术评测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季军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65" t="34851" r="31522" b="13623"/>
          <a:stretch>
            <a:fillRect/>
          </a:stretch>
        </p:blipFill>
        <p:spPr>
          <a:xfrm>
            <a:off x="6649085" y="1535279"/>
            <a:ext cx="1414145" cy="213995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5" t="20352" r="8398" b="32353"/>
          <a:stretch>
            <a:fillRect/>
          </a:stretch>
        </p:blipFill>
        <p:spPr>
          <a:xfrm>
            <a:off x="7585952" y="4263981"/>
            <a:ext cx="1560938" cy="1976023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4108" y="4263981"/>
            <a:ext cx="1560938" cy="197602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1565" y="1532739"/>
            <a:ext cx="1450975" cy="21424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5610" y="1535279"/>
            <a:ext cx="1312545" cy="2205990"/>
          </a:xfrm>
          <a:prstGeom prst="rect">
            <a:avLst/>
          </a:prstGeom>
        </p:spPr>
      </p:pic>
      <p:sp>
        <p:nvSpPr>
          <p:cNvPr id="11" name="Rectangle 32">
            <a:extLst>
              <a:ext uri="{FF2B5EF4-FFF2-40B4-BE49-F238E27FC236}">
                <a16:creationId xmlns:a16="http://schemas.microsoft.com/office/drawing/2014/main" id="{F9865CB5-E43F-4792-9622-19B4F020B61A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"/>
    </mc:Choice>
    <mc:Fallback>
      <p:transition spd="slow" advTm="23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F23EE8E1-35E4-4CD6-86F9-97BA8A40B493}"/>
              </a:ext>
            </a:extLst>
          </p:cNvPr>
          <p:cNvGrpSpPr>
            <a:grpSpLocks noChangeAspect="1"/>
          </p:cNvGrpSpPr>
          <p:nvPr/>
        </p:nvGrpSpPr>
        <p:grpSpPr>
          <a:xfrm>
            <a:off x="2733021" y="2493027"/>
            <a:ext cx="1285823" cy="1285823"/>
            <a:chOff x="456294" y="1959430"/>
            <a:chExt cx="2148114" cy="2148114"/>
          </a:xfrm>
          <a:solidFill>
            <a:schemeClr val="tx1"/>
          </a:solidFill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13ADC39C-0FAA-48FA-BFCA-862B9EE640E0}"/>
                </a:ext>
              </a:extLst>
            </p:cNvPr>
            <p:cNvSpPr/>
            <p:nvPr/>
          </p:nvSpPr>
          <p:spPr>
            <a:xfrm>
              <a:off x="456294" y="1959430"/>
              <a:ext cx="2148114" cy="2148114"/>
            </a:xfrm>
            <a:prstGeom prst="ellipse">
              <a:avLst/>
            </a:prstGeom>
            <a:grp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BCF7C84-25F9-41A7-998F-D60A4A740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665" y="2319827"/>
              <a:ext cx="1393372" cy="1427320"/>
            </a:xfrm>
            <a:prstGeom prst="rect">
              <a:avLst/>
            </a:prstGeom>
            <a:grpFill/>
          </p:spPr>
        </p:pic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6432B148-4718-455C-81F0-0A6BEABD6361}"/>
              </a:ext>
            </a:extLst>
          </p:cNvPr>
          <p:cNvGrpSpPr>
            <a:grpSpLocks noChangeAspect="1"/>
          </p:cNvGrpSpPr>
          <p:nvPr/>
        </p:nvGrpSpPr>
        <p:grpSpPr>
          <a:xfrm>
            <a:off x="6456983" y="2493026"/>
            <a:ext cx="1285823" cy="1285823"/>
            <a:chOff x="6564085" y="1959430"/>
            <a:chExt cx="2148114" cy="2148114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A34A3338-49E5-48A3-9E4B-26394A2F9A55}"/>
                </a:ext>
              </a:extLst>
            </p:cNvPr>
            <p:cNvSpPr/>
            <p:nvPr/>
          </p:nvSpPr>
          <p:spPr>
            <a:xfrm>
              <a:off x="6564085" y="1959430"/>
              <a:ext cx="2148114" cy="2148114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BB71404-21FA-4AC5-A36F-10D47C88188D}"/>
                </a:ext>
              </a:extLst>
            </p:cNvPr>
            <p:cNvGrpSpPr/>
            <p:nvPr/>
          </p:nvGrpSpPr>
          <p:grpSpPr>
            <a:xfrm>
              <a:off x="7033174" y="2413982"/>
              <a:ext cx="1209936" cy="1239010"/>
              <a:chOff x="3598200" y="1732459"/>
              <a:chExt cx="1947600" cy="1994400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3EA0F191-3B6C-4901-B2DB-1145916ABE99}"/>
                  </a:ext>
                </a:extLst>
              </p:cNvPr>
              <p:cNvSpPr/>
              <p:nvPr/>
            </p:nvSpPr>
            <p:spPr bwMode="auto">
              <a:xfrm>
                <a:off x="4815451" y="1732459"/>
                <a:ext cx="417925" cy="1423834"/>
              </a:xfrm>
              <a:custGeom>
                <a:avLst/>
                <a:gdLst>
                  <a:gd name="T0" fmla="*/ 2 w 43"/>
                  <a:gd name="T1" fmla="*/ 115 h 115"/>
                  <a:gd name="T2" fmla="*/ 3 w 43"/>
                  <a:gd name="T3" fmla="*/ 115 h 115"/>
                  <a:gd name="T4" fmla="*/ 3 w 43"/>
                  <a:gd name="T5" fmla="*/ 115 h 115"/>
                  <a:gd name="T6" fmla="*/ 3 w 43"/>
                  <a:gd name="T7" fmla="*/ 115 h 115"/>
                  <a:gd name="T8" fmla="*/ 4 w 43"/>
                  <a:gd name="T9" fmla="*/ 115 h 115"/>
                  <a:gd name="T10" fmla="*/ 4 w 43"/>
                  <a:gd name="T11" fmla="*/ 115 h 115"/>
                  <a:gd name="T12" fmla="*/ 5 w 43"/>
                  <a:gd name="T13" fmla="*/ 114 h 115"/>
                  <a:gd name="T14" fmla="*/ 22 w 43"/>
                  <a:gd name="T15" fmla="*/ 98 h 115"/>
                  <a:gd name="T16" fmla="*/ 38 w 43"/>
                  <a:gd name="T17" fmla="*/ 114 h 115"/>
                  <a:gd name="T18" fmla="*/ 39 w 43"/>
                  <a:gd name="T19" fmla="*/ 115 h 115"/>
                  <a:gd name="T20" fmla="*/ 39 w 43"/>
                  <a:gd name="T21" fmla="*/ 115 h 115"/>
                  <a:gd name="T22" fmla="*/ 40 w 43"/>
                  <a:gd name="T23" fmla="*/ 115 h 115"/>
                  <a:gd name="T24" fmla="*/ 40 w 43"/>
                  <a:gd name="T25" fmla="*/ 115 h 115"/>
                  <a:gd name="T26" fmla="*/ 40 w 43"/>
                  <a:gd name="T27" fmla="*/ 115 h 115"/>
                  <a:gd name="T28" fmla="*/ 41 w 43"/>
                  <a:gd name="T29" fmla="*/ 115 h 115"/>
                  <a:gd name="T30" fmla="*/ 42 w 43"/>
                  <a:gd name="T31" fmla="*/ 114 h 115"/>
                  <a:gd name="T32" fmla="*/ 43 w 43"/>
                  <a:gd name="T33" fmla="*/ 112 h 115"/>
                  <a:gd name="T34" fmla="*/ 43 w 43"/>
                  <a:gd name="T35" fmla="*/ 27 h 115"/>
                  <a:gd name="T36" fmla="*/ 43 w 43"/>
                  <a:gd name="T37" fmla="*/ 13 h 115"/>
                  <a:gd name="T38" fmla="*/ 43 w 43"/>
                  <a:gd name="T39" fmla="*/ 3 h 115"/>
                  <a:gd name="T40" fmla="*/ 42 w 43"/>
                  <a:gd name="T41" fmla="*/ 1 h 115"/>
                  <a:gd name="T42" fmla="*/ 40 w 43"/>
                  <a:gd name="T43" fmla="*/ 0 h 115"/>
                  <a:gd name="T44" fmla="*/ 3 w 43"/>
                  <a:gd name="T45" fmla="*/ 0 h 115"/>
                  <a:gd name="T46" fmla="*/ 3 w 43"/>
                  <a:gd name="T47" fmla="*/ 0 h 115"/>
                  <a:gd name="T48" fmla="*/ 2 w 43"/>
                  <a:gd name="T49" fmla="*/ 1 h 115"/>
                  <a:gd name="T50" fmla="*/ 2 w 43"/>
                  <a:gd name="T51" fmla="*/ 1 h 115"/>
                  <a:gd name="T52" fmla="*/ 0 w 43"/>
                  <a:gd name="T53" fmla="*/ 3 h 115"/>
                  <a:gd name="T54" fmla="*/ 0 w 43"/>
                  <a:gd name="T55" fmla="*/ 13 h 115"/>
                  <a:gd name="T56" fmla="*/ 0 w 43"/>
                  <a:gd name="T57" fmla="*/ 27 h 115"/>
                  <a:gd name="T58" fmla="*/ 0 w 43"/>
                  <a:gd name="T59" fmla="*/ 112 h 115"/>
                  <a:gd name="T60" fmla="*/ 2 w 43"/>
                  <a:gd name="T61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115">
                    <a:moveTo>
                      <a:pt x="2" y="115"/>
                    </a:moveTo>
                    <a:cubicBezTo>
                      <a:pt x="2" y="115"/>
                      <a:pt x="2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4" y="115"/>
                      <a:pt x="4" y="115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4" y="115"/>
                      <a:pt x="5" y="114"/>
                      <a:pt x="5" y="114"/>
                    </a:cubicBezTo>
                    <a:cubicBezTo>
                      <a:pt x="22" y="98"/>
                      <a:pt x="22" y="98"/>
                      <a:pt x="22" y="98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8" y="114"/>
                      <a:pt x="39" y="115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5"/>
                      <a:pt x="42" y="114"/>
                      <a:pt x="42" y="114"/>
                    </a:cubicBezTo>
                    <a:cubicBezTo>
                      <a:pt x="43" y="114"/>
                      <a:pt x="43" y="113"/>
                      <a:pt x="43" y="112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3"/>
                      <a:pt x="43" y="2"/>
                      <a:pt x="42" y="1"/>
                    </a:cubicBezTo>
                    <a:cubicBezTo>
                      <a:pt x="42" y="1"/>
                      <a:pt x="41" y="0"/>
                      <a:pt x="4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1" y="114"/>
                      <a:pt x="2" y="1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43E0802D-986A-43B4-B804-51C4EFD26050}"/>
                  </a:ext>
                </a:extLst>
              </p:cNvPr>
              <p:cNvSpPr/>
              <p:nvPr/>
            </p:nvSpPr>
            <p:spPr bwMode="auto">
              <a:xfrm>
                <a:off x="3853824" y="2462367"/>
                <a:ext cx="515304" cy="61683"/>
              </a:xfrm>
              <a:custGeom>
                <a:avLst/>
                <a:gdLst>
                  <a:gd name="T0" fmla="*/ 0 w 53"/>
                  <a:gd name="T1" fmla="*/ 3 h 5"/>
                  <a:gd name="T2" fmla="*/ 3 w 53"/>
                  <a:gd name="T3" fmla="*/ 5 h 5"/>
                  <a:gd name="T4" fmla="*/ 50 w 53"/>
                  <a:gd name="T5" fmla="*/ 5 h 5"/>
                  <a:gd name="T6" fmla="*/ 53 w 53"/>
                  <a:gd name="T7" fmla="*/ 3 h 5"/>
                  <a:gd name="T8" fmla="*/ 50 w 53"/>
                  <a:gd name="T9" fmla="*/ 0 h 5"/>
                  <a:gd name="T10" fmla="*/ 3 w 53"/>
                  <a:gd name="T11" fmla="*/ 0 h 5"/>
                  <a:gd name="T12" fmla="*/ 0 w 5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0" y="3"/>
                    </a:move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3"/>
                    </a:cubicBezTo>
                    <a:cubicBezTo>
                      <a:pt x="53" y="1"/>
                      <a:pt x="52" y="0"/>
                      <a:pt x="5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7D9E0385-3D73-4DEC-B5D1-C88A7815B96A}"/>
                  </a:ext>
                </a:extLst>
              </p:cNvPr>
              <p:cNvSpPr/>
              <p:nvPr/>
            </p:nvSpPr>
            <p:spPr bwMode="auto">
              <a:xfrm>
                <a:off x="3853824" y="2750218"/>
                <a:ext cx="515304" cy="61683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9BC69B82-F544-426F-8ACA-65DE2499789C}"/>
                  </a:ext>
                </a:extLst>
              </p:cNvPr>
              <p:cNvSpPr/>
              <p:nvPr/>
            </p:nvSpPr>
            <p:spPr bwMode="auto">
              <a:xfrm>
                <a:off x="3853824" y="3032931"/>
                <a:ext cx="515304" cy="61683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CACD7A36-A645-4A08-B515-8732297424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98200" y="1881526"/>
                <a:ext cx="1947600" cy="1845333"/>
              </a:xfrm>
              <a:custGeom>
                <a:avLst/>
                <a:gdLst>
                  <a:gd name="T0" fmla="*/ 177 w 200"/>
                  <a:gd name="T1" fmla="*/ 3 h 149"/>
                  <a:gd name="T2" fmla="*/ 177 w 200"/>
                  <a:gd name="T3" fmla="*/ 17 h 149"/>
                  <a:gd name="T4" fmla="*/ 186 w 200"/>
                  <a:gd name="T5" fmla="*/ 21 h 149"/>
                  <a:gd name="T6" fmla="*/ 186 w 200"/>
                  <a:gd name="T7" fmla="*/ 134 h 149"/>
                  <a:gd name="T8" fmla="*/ 107 w 200"/>
                  <a:gd name="T9" fmla="*/ 134 h 149"/>
                  <a:gd name="T10" fmla="*/ 107 w 200"/>
                  <a:gd name="T11" fmla="*/ 21 h 149"/>
                  <a:gd name="T12" fmla="*/ 117 w 200"/>
                  <a:gd name="T13" fmla="*/ 17 h 149"/>
                  <a:gd name="T14" fmla="*/ 117 w 200"/>
                  <a:gd name="T15" fmla="*/ 3 h 149"/>
                  <a:gd name="T16" fmla="*/ 100 w 200"/>
                  <a:gd name="T17" fmla="*/ 9 h 149"/>
                  <a:gd name="T18" fmla="*/ 53 w 200"/>
                  <a:gd name="T19" fmla="*/ 0 h 149"/>
                  <a:gd name="T20" fmla="*/ 0 w 200"/>
                  <a:gd name="T21" fmla="*/ 20 h 149"/>
                  <a:gd name="T22" fmla="*/ 0 w 200"/>
                  <a:gd name="T23" fmla="*/ 142 h 149"/>
                  <a:gd name="T24" fmla="*/ 2 w 200"/>
                  <a:gd name="T25" fmla="*/ 147 h 149"/>
                  <a:gd name="T26" fmla="*/ 8 w 200"/>
                  <a:gd name="T27" fmla="*/ 149 h 149"/>
                  <a:gd name="T28" fmla="*/ 53 w 200"/>
                  <a:gd name="T29" fmla="*/ 145 h 149"/>
                  <a:gd name="T30" fmla="*/ 99 w 200"/>
                  <a:gd name="T31" fmla="*/ 149 h 149"/>
                  <a:gd name="T32" fmla="*/ 99 w 200"/>
                  <a:gd name="T33" fmla="*/ 149 h 149"/>
                  <a:gd name="T34" fmla="*/ 100 w 200"/>
                  <a:gd name="T35" fmla="*/ 149 h 149"/>
                  <a:gd name="T36" fmla="*/ 100 w 200"/>
                  <a:gd name="T37" fmla="*/ 149 h 149"/>
                  <a:gd name="T38" fmla="*/ 101 w 200"/>
                  <a:gd name="T39" fmla="*/ 149 h 149"/>
                  <a:gd name="T40" fmla="*/ 101 w 200"/>
                  <a:gd name="T41" fmla="*/ 149 h 149"/>
                  <a:gd name="T42" fmla="*/ 146 w 200"/>
                  <a:gd name="T43" fmla="*/ 145 h 149"/>
                  <a:gd name="T44" fmla="*/ 192 w 200"/>
                  <a:gd name="T45" fmla="*/ 149 h 149"/>
                  <a:gd name="T46" fmla="*/ 193 w 200"/>
                  <a:gd name="T47" fmla="*/ 149 h 149"/>
                  <a:gd name="T48" fmla="*/ 197 w 200"/>
                  <a:gd name="T49" fmla="*/ 147 h 149"/>
                  <a:gd name="T50" fmla="*/ 200 w 200"/>
                  <a:gd name="T51" fmla="*/ 142 h 149"/>
                  <a:gd name="T52" fmla="*/ 200 w 200"/>
                  <a:gd name="T53" fmla="*/ 20 h 149"/>
                  <a:gd name="T54" fmla="*/ 177 w 200"/>
                  <a:gd name="T55" fmla="*/ 3 h 149"/>
                  <a:gd name="T56" fmla="*/ 93 w 200"/>
                  <a:gd name="T57" fmla="*/ 134 h 149"/>
                  <a:gd name="T58" fmla="*/ 53 w 200"/>
                  <a:gd name="T59" fmla="*/ 131 h 149"/>
                  <a:gd name="T60" fmla="*/ 14 w 200"/>
                  <a:gd name="T61" fmla="*/ 134 h 149"/>
                  <a:gd name="T62" fmla="*/ 14 w 200"/>
                  <a:gd name="T63" fmla="*/ 21 h 149"/>
                  <a:gd name="T64" fmla="*/ 53 w 200"/>
                  <a:gd name="T65" fmla="*/ 14 h 149"/>
                  <a:gd name="T66" fmla="*/ 93 w 200"/>
                  <a:gd name="T67" fmla="*/ 21 h 149"/>
                  <a:gd name="T68" fmla="*/ 93 w 200"/>
                  <a:gd name="T69" fmla="*/ 13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149">
                    <a:moveTo>
                      <a:pt x="177" y="3"/>
                    </a:moveTo>
                    <a:cubicBezTo>
                      <a:pt x="177" y="17"/>
                      <a:pt x="177" y="17"/>
                      <a:pt x="177" y="17"/>
                    </a:cubicBezTo>
                    <a:cubicBezTo>
                      <a:pt x="181" y="18"/>
                      <a:pt x="185" y="20"/>
                      <a:pt x="186" y="21"/>
                    </a:cubicBezTo>
                    <a:cubicBezTo>
                      <a:pt x="186" y="134"/>
                      <a:pt x="186" y="134"/>
                      <a:pt x="186" y="134"/>
                    </a:cubicBezTo>
                    <a:cubicBezTo>
                      <a:pt x="161" y="130"/>
                      <a:pt x="131" y="130"/>
                      <a:pt x="107" y="134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8" y="20"/>
                      <a:pt x="111" y="18"/>
                      <a:pt x="117" y="17"/>
                    </a:cubicBezTo>
                    <a:cubicBezTo>
                      <a:pt x="117" y="3"/>
                      <a:pt x="117" y="3"/>
                      <a:pt x="117" y="3"/>
                    </a:cubicBezTo>
                    <a:cubicBezTo>
                      <a:pt x="110" y="4"/>
                      <a:pt x="104" y="6"/>
                      <a:pt x="100" y="9"/>
                    </a:cubicBezTo>
                    <a:cubicBezTo>
                      <a:pt x="90" y="2"/>
                      <a:pt x="70" y="0"/>
                      <a:pt x="53" y="0"/>
                    </a:cubicBezTo>
                    <a:cubicBezTo>
                      <a:pt x="29" y="0"/>
                      <a:pt x="0" y="5"/>
                      <a:pt x="0" y="2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4"/>
                      <a:pt x="1" y="146"/>
                      <a:pt x="2" y="147"/>
                    </a:cubicBezTo>
                    <a:cubicBezTo>
                      <a:pt x="4" y="148"/>
                      <a:pt x="6" y="149"/>
                      <a:pt x="8" y="149"/>
                    </a:cubicBezTo>
                    <a:cubicBezTo>
                      <a:pt x="22" y="146"/>
                      <a:pt x="37" y="145"/>
                      <a:pt x="53" y="145"/>
                    </a:cubicBezTo>
                    <a:cubicBezTo>
                      <a:pt x="69" y="145"/>
                      <a:pt x="85" y="146"/>
                      <a:pt x="99" y="149"/>
                    </a:cubicBez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9"/>
                      <a:pt x="99" y="149"/>
                      <a:pt x="100" y="149"/>
                    </a:cubicBezTo>
                    <a:cubicBezTo>
                      <a:pt x="100" y="149"/>
                      <a:pt x="100" y="149"/>
                      <a:pt x="100" y="149"/>
                    </a:cubicBezTo>
                    <a:cubicBezTo>
                      <a:pt x="100" y="149"/>
                      <a:pt x="100" y="149"/>
                      <a:pt x="101" y="149"/>
                    </a:cubicBezTo>
                    <a:cubicBezTo>
                      <a:pt x="101" y="149"/>
                      <a:pt x="101" y="149"/>
                      <a:pt x="101" y="149"/>
                    </a:cubicBezTo>
                    <a:cubicBezTo>
                      <a:pt x="115" y="146"/>
                      <a:pt x="130" y="145"/>
                      <a:pt x="146" y="145"/>
                    </a:cubicBezTo>
                    <a:cubicBezTo>
                      <a:pt x="162" y="145"/>
                      <a:pt x="178" y="146"/>
                      <a:pt x="192" y="149"/>
                    </a:cubicBezTo>
                    <a:cubicBezTo>
                      <a:pt x="192" y="149"/>
                      <a:pt x="192" y="149"/>
                      <a:pt x="193" y="149"/>
                    </a:cubicBezTo>
                    <a:cubicBezTo>
                      <a:pt x="194" y="149"/>
                      <a:pt x="196" y="148"/>
                      <a:pt x="197" y="147"/>
                    </a:cubicBezTo>
                    <a:cubicBezTo>
                      <a:pt x="199" y="146"/>
                      <a:pt x="200" y="144"/>
                      <a:pt x="200" y="142"/>
                    </a:cubicBezTo>
                    <a:cubicBezTo>
                      <a:pt x="200" y="20"/>
                      <a:pt x="200" y="20"/>
                      <a:pt x="200" y="20"/>
                    </a:cubicBezTo>
                    <a:cubicBezTo>
                      <a:pt x="200" y="11"/>
                      <a:pt x="190" y="6"/>
                      <a:pt x="177" y="3"/>
                    </a:cubicBezTo>
                    <a:close/>
                    <a:moveTo>
                      <a:pt x="93" y="134"/>
                    </a:moveTo>
                    <a:cubicBezTo>
                      <a:pt x="80" y="132"/>
                      <a:pt x="67" y="131"/>
                      <a:pt x="53" y="131"/>
                    </a:cubicBezTo>
                    <a:cubicBezTo>
                      <a:pt x="40" y="131"/>
                      <a:pt x="26" y="132"/>
                      <a:pt x="14" y="13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8"/>
                      <a:pt x="30" y="14"/>
                      <a:pt x="53" y="14"/>
                    </a:cubicBezTo>
                    <a:cubicBezTo>
                      <a:pt x="76" y="14"/>
                      <a:pt x="90" y="18"/>
                      <a:pt x="93" y="21"/>
                    </a:cubicBezTo>
                    <a:lnTo>
                      <a:pt x="93" y="1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EA979EE-43EC-4705-A97E-0CF18E1598DA}"/>
              </a:ext>
            </a:extLst>
          </p:cNvPr>
          <p:cNvGrpSpPr>
            <a:grpSpLocks noChangeAspect="1"/>
          </p:cNvGrpSpPr>
          <p:nvPr/>
        </p:nvGrpSpPr>
        <p:grpSpPr>
          <a:xfrm>
            <a:off x="4594280" y="2473913"/>
            <a:ext cx="1285823" cy="1285823"/>
            <a:chOff x="4528154" y="1959430"/>
            <a:chExt cx="2148114" cy="2148114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000BA209-7124-4832-A80B-10FF08842E28}"/>
                </a:ext>
              </a:extLst>
            </p:cNvPr>
            <p:cNvSpPr/>
            <p:nvPr/>
          </p:nvSpPr>
          <p:spPr>
            <a:xfrm>
              <a:off x="4528154" y="1959430"/>
              <a:ext cx="2148114" cy="2148114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16" name="Group 4">
              <a:extLst>
                <a:ext uri="{FF2B5EF4-FFF2-40B4-BE49-F238E27FC236}">
                  <a16:creationId xmlns:a16="http://schemas.microsoft.com/office/drawing/2014/main" id="{D84BD2AE-6D5C-408D-AFC1-A63F028AB8B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033378" y="2342981"/>
              <a:ext cx="1137666" cy="1381012"/>
              <a:chOff x="2694" y="1931"/>
              <a:chExt cx="374" cy="454"/>
            </a:xfrm>
            <a:solidFill>
              <a:schemeClr val="bg1"/>
            </a:solidFill>
          </p:grpSpPr>
          <p:sp>
            <p:nvSpPr>
              <p:cNvPr id="17" name="Freeform 5">
                <a:extLst>
                  <a:ext uri="{FF2B5EF4-FFF2-40B4-BE49-F238E27FC236}">
                    <a16:creationId xmlns:a16="http://schemas.microsoft.com/office/drawing/2014/main" id="{E7A95126-24C9-47D3-AD1A-A4C57A6E0E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94" y="1931"/>
                <a:ext cx="374" cy="454"/>
              </a:xfrm>
              <a:custGeom>
                <a:avLst/>
                <a:gdLst>
                  <a:gd name="T0" fmla="*/ 127 w 155"/>
                  <a:gd name="T1" fmla="*/ 7 h 189"/>
                  <a:gd name="T2" fmla="*/ 124 w 155"/>
                  <a:gd name="T3" fmla="*/ 0 h 189"/>
                  <a:gd name="T4" fmla="*/ 122 w 155"/>
                  <a:gd name="T5" fmla="*/ 7 h 189"/>
                  <a:gd name="T6" fmla="*/ 96 w 155"/>
                  <a:gd name="T7" fmla="*/ 3 h 189"/>
                  <a:gd name="T8" fmla="*/ 90 w 155"/>
                  <a:gd name="T9" fmla="*/ 3 h 189"/>
                  <a:gd name="T10" fmla="*/ 64 w 155"/>
                  <a:gd name="T11" fmla="*/ 7 h 189"/>
                  <a:gd name="T12" fmla="*/ 62 w 155"/>
                  <a:gd name="T13" fmla="*/ 0 h 189"/>
                  <a:gd name="T14" fmla="*/ 59 w 155"/>
                  <a:gd name="T15" fmla="*/ 7 h 189"/>
                  <a:gd name="T16" fmla="*/ 33 w 155"/>
                  <a:gd name="T17" fmla="*/ 3 h 189"/>
                  <a:gd name="T18" fmla="*/ 27 w 155"/>
                  <a:gd name="T19" fmla="*/ 3 h 189"/>
                  <a:gd name="T20" fmla="*/ 7 w 155"/>
                  <a:gd name="T21" fmla="*/ 7 h 189"/>
                  <a:gd name="T22" fmla="*/ 0 w 155"/>
                  <a:gd name="T23" fmla="*/ 182 h 189"/>
                  <a:gd name="T24" fmla="*/ 148 w 155"/>
                  <a:gd name="T25" fmla="*/ 189 h 189"/>
                  <a:gd name="T26" fmla="*/ 155 w 155"/>
                  <a:gd name="T27" fmla="*/ 13 h 189"/>
                  <a:gd name="T28" fmla="*/ 124 w 155"/>
                  <a:gd name="T29" fmla="*/ 40 h 189"/>
                  <a:gd name="T30" fmla="*/ 127 w 155"/>
                  <a:gd name="T31" fmla="*/ 31 h 189"/>
                  <a:gd name="T32" fmla="*/ 124 w 155"/>
                  <a:gd name="T33" fmla="*/ 44 h 189"/>
                  <a:gd name="T34" fmla="*/ 122 w 155"/>
                  <a:gd name="T35" fmla="*/ 31 h 189"/>
                  <a:gd name="T36" fmla="*/ 124 w 155"/>
                  <a:gd name="T37" fmla="*/ 40 h 189"/>
                  <a:gd name="T38" fmla="*/ 96 w 155"/>
                  <a:gd name="T39" fmla="*/ 37 h 189"/>
                  <a:gd name="T40" fmla="*/ 100 w 155"/>
                  <a:gd name="T41" fmla="*/ 37 h 189"/>
                  <a:gd name="T42" fmla="*/ 86 w 155"/>
                  <a:gd name="T43" fmla="*/ 37 h 189"/>
                  <a:gd name="T44" fmla="*/ 90 w 155"/>
                  <a:gd name="T45" fmla="*/ 37 h 189"/>
                  <a:gd name="T46" fmla="*/ 62 w 155"/>
                  <a:gd name="T47" fmla="*/ 40 h 189"/>
                  <a:gd name="T48" fmla="*/ 64 w 155"/>
                  <a:gd name="T49" fmla="*/ 31 h 189"/>
                  <a:gd name="T50" fmla="*/ 62 w 155"/>
                  <a:gd name="T51" fmla="*/ 44 h 189"/>
                  <a:gd name="T52" fmla="*/ 59 w 155"/>
                  <a:gd name="T53" fmla="*/ 31 h 189"/>
                  <a:gd name="T54" fmla="*/ 62 w 155"/>
                  <a:gd name="T55" fmla="*/ 40 h 189"/>
                  <a:gd name="T56" fmla="*/ 33 w 155"/>
                  <a:gd name="T57" fmla="*/ 37 h 189"/>
                  <a:gd name="T58" fmla="*/ 37 w 155"/>
                  <a:gd name="T59" fmla="*/ 37 h 189"/>
                  <a:gd name="T60" fmla="*/ 23 w 155"/>
                  <a:gd name="T61" fmla="*/ 37 h 189"/>
                  <a:gd name="T62" fmla="*/ 27 w 155"/>
                  <a:gd name="T63" fmla="*/ 37 h 189"/>
                  <a:gd name="T64" fmla="*/ 141 w 155"/>
                  <a:gd name="T65" fmla="*/ 175 h 189"/>
                  <a:gd name="T66" fmla="*/ 14 w 155"/>
                  <a:gd name="T67" fmla="*/ 20 h 189"/>
                  <a:gd name="T68" fmla="*/ 27 w 155"/>
                  <a:gd name="T69" fmla="*/ 25 h 189"/>
                  <a:gd name="T70" fmla="*/ 30 w 155"/>
                  <a:gd name="T71" fmla="*/ 50 h 189"/>
                  <a:gd name="T72" fmla="*/ 33 w 155"/>
                  <a:gd name="T73" fmla="*/ 25 h 189"/>
                  <a:gd name="T74" fmla="*/ 59 w 155"/>
                  <a:gd name="T75" fmla="*/ 20 h 189"/>
                  <a:gd name="T76" fmla="*/ 49 w 155"/>
                  <a:gd name="T77" fmla="*/ 37 h 189"/>
                  <a:gd name="T78" fmla="*/ 74 w 155"/>
                  <a:gd name="T79" fmla="*/ 37 h 189"/>
                  <a:gd name="T80" fmla="*/ 64 w 155"/>
                  <a:gd name="T81" fmla="*/ 20 h 189"/>
                  <a:gd name="T82" fmla="*/ 90 w 155"/>
                  <a:gd name="T83" fmla="*/ 25 h 189"/>
                  <a:gd name="T84" fmla="*/ 93 w 155"/>
                  <a:gd name="T85" fmla="*/ 50 h 189"/>
                  <a:gd name="T86" fmla="*/ 96 w 155"/>
                  <a:gd name="T87" fmla="*/ 25 h 189"/>
                  <a:gd name="T88" fmla="*/ 122 w 155"/>
                  <a:gd name="T89" fmla="*/ 20 h 189"/>
                  <a:gd name="T90" fmla="*/ 112 w 155"/>
                  <a:gd name="T91" fmla="*/ 37 h 189"/>
                  <a:gd name="T92" fmla="*/ 137 w 155"/>
                  <a:gd name="T93" fmla="*/ 37 h 189"/>
                  <a:gd name="T94" fmla="*/ 127 w 155"/>
                  <a:gd name="T95" fmla="*/ 20 h 189"/>
                  <a:gd name="T96" fmla="*/ 141 w 155"/>
                  <a:gd name="T97" fmla="*/ 17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5" h="189">
                    <a:moveTo>
                      <a:pt x="148" y="7"/>
                    </a:moveTo>
                    <a:cubicBezTo>
                      <a:pt x="127" y="7"/>
                      <a:pt x="127" y="7"/>
                      <a:pt x="127" y="7"/>
                    </a:cubicBezTo>
                    <a:cubicBezTo>
                      <a:pt x="127" y="3"/>
                      <a:pt x="127" y="3"/>
                      <a:pt x="127" y="3"/>
                    </a:cubicBezTo>
                    <a:cubicBezTo>
                      <a:pt x="127" y="1"/>
                      <a:pt x="126" y="0"/>
                      <a:pt x="124" y="0"/>
                    </a:cubicBezTo>
                    <a:cubicBezTo>
                      <a:pt x="123" y="0"/>
                      <a:pt x="122" y="1"/>
                      <a:pt x="122" y="3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6" y="1"/>
                      <a:pt x="94" y="0"/>
                      <a:pt x="93" y="0"/>
                    </a:cubicBezTo>
                    <a:cubicBezTo>
                      <a:pt x="91" y="0"/>
                      <a:pt x="90" y="1"/>
                      <a:pt x="90" y="3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1"/>
                      <a:pt x="63" y="0"/>
                      <a:pt x="62" y="0"/>
                    </a:cubicBezTo>
                    <a:cubicBezTo>
                      <a:pt x="60" y="0"/>
                      <a:pt x="59" y="1"/>
                      <a:pt x="59" y="3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1"/>
                      <a:pt x="32" y="0"/>
                      <a:pt x="30" y="0"/>
                    </a:cubicBezTo>
                    <a:cubicBezTo>
                      <a:pt x="29" y="0"/>
                      <a:pt x="27" y="1"/>
                      <a:pt x="27" y="3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3" y="7"/>
                      <a:pt x="0" y="10"/>
                      <a:pt x="0" y="13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6"/>
                      <a:pt x="3" y="189"/>
                      <a:pt x="7" y="189"/>
                    </a:cubicBezTo>
                    <a:cubicBezTo>
                      <a:pt x="148" y="189"/>
                      <a:pt x="148" y="189"/>
                      <a:pt x="148" y="189"/>
                    </a:cubicBezTo>
                    <a:cubicBezTo>
                      <a:pt x="152" y="189"/>
                      <a:pt x="155" y="186"/>
                      <a:pt x="155" y="182"/>
                    </a:cubicBezTo>
                    <a:cubicBezTo>
                      <a:pt x="155" y="13"/>
                      <a:pt x="155" y="13"/>
                      <a:pt x="155" y="13"/>
                    </a:cubicBezTo>
                    <a:cubicBezTo>
                      <a:pt x="155" y="10"/>
                      <a:pt x="152" y="7"/>
                      <a:pt x="148" y="7"/>
                    </a:cubicBezTo>
                    <a:close/>
                    <a:moveTo>
                      <a:pt x="124" y="40"/>
                    </a:moveTo>
                    <a:cubicBezTo>
                      <a:pt x="126" y="40"/>
                      <a:pt x="127" y="39"/>
                      <a:pt x="127" y="37"/>
                    </a:cubicBezTo>
                    <a:cubicBezTo>
                      <a:pt x="127" y="31"/>
                      <a:pt x="127" y="31"/>
                      <a:pt x="127" y="31"/>
                    </a:cubicBezTo>
                    <a:cubicBezTo>
                      <a:pt x="130" y="32"/>
                      <a:pt x="131" y="35"/>
                      <a:pt x="131" y="37"/>
                    </a:cubicBezTo>
                    <a:cubicBezTo>
                      <a:pt x="131" y="41"/>
                      <a:pt x="128" y="44"/>
                      <a:pt x="124" y="44"/>
                    </a:cubicBezTo>
                    <a:cubicBezTo>
                      <a:pt x="120" y="44"/>
                      <a:pt x="117" y="41"/>
                      <a:pt x="117" y="37"/>
                    </a:cubicBezTo>
                    <a:cubicBezTo>
                      <a:pt x="117" y="34"/>
                      <a:pt x="119" y="32"/>
                      <a:pt x="122" y="31"/>
                    </a:cubicBezTo>
                    <a:cubicBezTo>
                      <a:pt x="122" y="37"/>
                      <a:pt x="122" y="37"/>
                      <a:pt x="122" y="37"/>
                    </a:cubicBezTo>
                    <a:cubicBezTo>
                      <a:pt x="122" y="39"/>
                      <a:pt x="123" y="40"/>
                      <a:pt x="124" y="40"/>
                    </a:cubicBezTo>
                    <a:close/>
                    <a:moveTo>
                      <a:pt x="93" y="40"/>
                    </a:moveTo>
                    <a:cubicBezTo>
                      <a:pt x="94" y="40"/>
                      <a:pt x="96" y="39"/>
                      <a:pt x="96" y="3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8" y="32"/>
                      <a:pt x="100" y="35"/>
                      <a:pt x="100" y="37"/>
                    </a:cubicBezTo>
                    <a:cubicBezTo>
                      <a:pt x="100" y="41"/>
                      <a:pt x="97" y="44"/>
                      <a:pt x="93" y="44"/>
                    </a:cubicBezTo>
                    <a:cubicBezTo>
                      <a:pt x="89" y="44"/>
                      <a:pt x="86" y="41"/>
                      <a:pt x="86" y="37"/>
                    </a:cubicBezTo>
                    <a:cubicBezTo>
                      <a:pt x="86" y="34"/>
                      <a:pt x="88" y="32"/>
                      <a:pt x="90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9"/>
                      <a:pt x="91" y="40"/>
                      <a:pt x="93" y="40"/>
                    </a:cubicBezTo>
                    <a:close/>
                    <a:moveTo>
                      <a:pt x="62" y="40"/>
                    </a:moveTo>
                    <a:cubicBezTo>
                      <a:pt x="63" y="40"/>
                      <a:pt x="64" y="39"/>
                      <a:pt x="64" y="37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7" y="32"/>
                      <a:pt x="69" y="35"/>
                      <a:pt x="69" y="37"/>
                    </a:cubicBezTo>
                    <a:cubicBezTo>
                      <a:pt x="69" y="41"/>
                      <a:pt x="65" y="44"/>
                      <a:pt x="62" y="44"/>
                    </a:cubicBezTo>
                    <a:cubicBezTo>
                      <a:pt x="58" y="44"/>
                      <a:pt x="54" y="41"/>
                      <a:pt x="54" y="37"/>
                    </a:cubicBezTo>
                    <a:cubicBezTo>
                      <a:pt x="54" y="34"/>
                      <a:pt x="56" y="32"/>
                      <a:pt x="59" y="31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9" y="39"/>
                      <a:pt x="60" y="40"/>
                      <a:pt x="62" y="40"/>
                    </a:cubicBezTo>
                    <a:close/>
                    <a:moveTo>
                      <a:pt x="30" y="40"/>
                    </a:moveTo>
                    <a:cubicBezTo>
                      <a:pt x="32" y="40"/>
                      <a:pt x="33" y="39"/>
                      <a:pt x="33" y="3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5" y="32"/>
                      <a:pt x="37" y="35"/>
                      <a:pt x="37" y="37"/>
                    </a:cubicBezTo>
                    <a:cubicBezTo>
                      <a:pt x="37" y="41"/>
                      <a:pt x="34" y="44"/>
                      <a:pt x="30" y="44"/>
                    </a:cubicBezTo>
                    <a:cubicBezTo>
                      <a:pt x="26" y="44"/>
                      <a:pt x="23" y="41"/>
                      <a:pt x="23" y="37"/>
                    </a:cubicBezTo>
                    <a:cubicBezTo>
                      <a:pt x="23" y="34"/>
                      <a:pt x="25" y="32"/>
                      <a:pt x="27" y="31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9"/>
                      <a:pt x="29" y="40"/>
                      <a:pt x="30" y="40"/>
                    </a:cubicBezTo>
                    <a:close/>
                    <a:moveTo>
                      <a:pt x="141" y="175"/>
                    </a:moveTo>
                    <a:cubicBezTo>
                      <a:pt x="14" y="175"/>
                      <a:pt x="14" y="175"/>
                      <a:pt x="14" y="175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2" y="26"/>
                      <a:pt x="18" y="31"/>
                      <a:pt x="18" y="37"/>
                    </a:cubicBezTo>
                    <a:cubicBezTo>
                      <a:pt x="18" y="44"/>
                      <a:pt x="23" y="50"/>
                      <a:pt x="30" y="50"/>
                    </a:cubicBezTo>
                    <a:cubicBezTo>
                      <a:pt x="37" y="50"/>
                      <a:pt x="43" y="44"/>
                      <a:pt x="43" y="37"/>
                    </a:cubicBezTo>
                    <a:cubicBezTo>
                      <a:pt x="43" y="31"/>
                      <a:pt x="39" y="26"/>
                      <a:pt x="33" y="25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3" y="26"/>
                      <a:pt x="49" y="31"/>
                      <a:pt x="49" y="37"/>
                    </a:cubicBezTo>
                    <a:cubicBezTo>
                      <a:pt x="49" y="44"/>
                      <a:pt x="55" y="50"/>
                      <a:pt x="62" y="50"/>
                    </a:cubicBezTo>
                    <a:cubicBezTo>
                      <a:pt x="68" y="50"/>
                      <a:pt x="74" y="44"/>
                      <a:pt x="74" y="37"/>
                    </a:cubicBezTo>
                    <a:cubicBezTo>
                      <a:pt x="74" y="31"/>
                      <a:pt x="70" y="26"/>
                      <a:pt x="64" y="25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85" y="26"/>
                      <a:pt x="80" y="31"/>
                      <a:pt x="80" y="37"/>
                    </a:cubicBezTo>
                    <a:cubicBezTo>
                      <a:pt x="80" y="44"/>
                      <a:pt x="86" y="50"/>
                      <a:pt x="93" y="50"/>
                    </a:cubicBezTo>
                    <a:cubicBezTo>
                      <a:pt x="100" y="50"/>
                      <a:pt x="105" y="44"/>
                      <a:pt x="105" y="37"/>
                    </a:cubicBezTo>
                    <a:cubicBezTo>
                      <a:pt x="105" y="31"/>
                      <a:pt x="101" y="26"/>
                      <a:pt x="96" y="25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122" y="20"/>
                      <a:pt x="122" y="20"/>
                      <a:pt x="122" y="20"/>
                    </a:cubicBezTo>
                    <a:cubicBezTo>
                      <a:pt x="122" y="25"/>
                      <a:pt x="122" y="25"/>
                      <a:pt x="122" y="25"/>
                    </a:cubicBezTo>
                    <a:cubicBezTo>
                      <a:pt x="116" y="26"/>
                      <a:pt x="112" y="31"/>
                      <a:pt x="112" y="37"/>
                    </a:cubicBezTo>
                    <a:cubicBezTo>
                      <a:pt x="112" y="44"/>
                      <a:pt x="117" y="50"/>
                      <a:pt x="124" y="50"/>
                    </a:cubicBezTo>
                    <a:cubicBezTo>
                      <a:pt x="131" y="50"/>
                      <a:pt x="137" y="44"/>
                      <a:pt x="137" y="37"/>
                    </a:cubicBezTo>
                    <a:cubicBezTo>
                      <a:pt x="137" y="31"/>
                      <a:pt x="133" y="26"/>
                      <a:pt x="127" y="25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41" y="20"/>
                      <a:pt x="141" y="20"/>
                      <a:pt x="141" y="20"/>
                    </a:cubicBezTo>
                    <a:lnTo>
                      <a:pt x="141" y="1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8" name="Freeform 6">
                <a:extLst>
                  <a:ext uri="{FF2B5EF4-FFF2-40B4-BE49-F238E27FC236}">
                    <a16:creationId xmlns:a16="http://schemas.microsoft.com/office/drawing/2014/main" id="{D30DF9D9-1013-43AB-B37B-742C580984E7}"/>
                  </a:ext>
                </a:extLst>
              </p:cNvPr>
              <p:cNvSpPr/>
              <p:nvPr/>
            </p:nvSpPr>
            <p:spPr bwMode="auto">
              <a:xfrm>
                <a:off x="2820" y="2272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9" name="Freeform 7">
                <a:extLst>
                  <a:ext uri="{FF2B5EF4-FFF2-40B4-BE49-F238E27FC236}">
                    <a16:creationId xmlns:a16="http://schemas.microsoft.com/office/drawing/2014/main" id="{6BD6EE58-B1CF-4410-8F18-12424BAA58D1}"/>
                  </a:ext>
                </a:extLst>
              </p:cNvPr>
              <p:cNvSpPr/>
              <p:nvPr/>
            </p:nvSpPr>
            <p:spPr bwMode="auto">
              <a:xfrm>
                <a:off x="2820" y="2190"/>
                <a:ext cx="181" cy="14"/>
              </a:xfrm>
              <a:custGeom>
                <a:avLst/>
                <a:gdLst>
                  <a:gd name="T0" fmla="*/ 73 w 75"/>
                  <a:gd name="T1" fmla="*/ 0 h 6"/>
                  <a:gd name="T2" fmla="*/ 2 w 75"/>
                  <a:gd name="T3" fmla="*/ 0 h 6"/>
                  <a:gd name="T4" fmla="*/ 0 w 75"/>
                  <a:gd name="T5" fmla="*/ 3 h 6"/>
                  <a:gd name="T6" fmla="*/ 2 w 75"/>
                  <a:gd name="T7" fmla="*/ 6 h 6"/>
                  <a:gd name="T8" fmla="*/ 73 w 75"/>
                  <a:gd name="T9" fmla="*/ 6 h 6"/>
                  <a:gd name="T10" fmla="*/ 75 w 75"/>
                  <a:gd name="T11" fmla="*/ 3 h 6"/>
                  <a:gd name="T12" fmla="*/ 73 w 75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6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4" y="6"/>
                      <a:pt x="75" y="5"/>
                      <a:pt x="75" y="3"/>
                    </a:cubicBezTo>
                    <a:cubicBezTo>
                      <a:pt x="75" y="2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0" name="Freeform 8">
                <a:extLst>
                  <a:ext uri="{FF2B5EF4-FFF2-40B4-BE49-F238E27FC236}">
                    <a16:creationId xmlns:a16="http://schemas.microsoft.com/office/drawing/2014/main" id="{DDD902BE-943F-4CFA-AEB8-325F6DD07114}"/>
                  </a:ext>
                </a:extLst>
              </p:cNvPr>
              <p:cNvSpPr/>
              <p:nvPr/>
            </p:nvSpPr>
            <p:spPr bwMode="auto">
              <a:xfrm>
                <a:off x="2820" y="2111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" name="Freeform 9">
                <a:extLst>
                  <a:ext uri="{FF2B5EF4-FFF2-40B4-BE49-F238E27FC236}">
                    <a16:creationId xmlns:a16="http://schemas.microsoft.com/office/drawing/2014/main" id="{6207A0F1-AE0C-4A44-AEB8-D3E4EFB7C7EC}"/>
                  </a:ext>
                </a:extLst>
              </p:cNvPr>
              <p:cNvSpPr/>
              <p:nvPr/>
            </p:nvSpPr>
            <p:spPr bwMode="auto">
              <a:xfrm>
                <a:off x="2755" y="2096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8DB6BA20-A480-476F-9AFF-7794557EA01A}"/>
                  </a:ext>
                </a:extLst>
              </p:cNvPr>
              <p:cNvSpPr/>
              <p:nvPr/>
            </p:nvSpPr>
            <p:spPr bwMode="auto">
              <a:xfrm>
                <a:off x="2755" y="2176"/>
                <a:ext cx="41" cy="43"/>
              </a:xfrm>
              <a:custGeom>
                <a:avLst/>
                <a:gdLst>
                  <a:gd name="T0" fmla="*/ 15 w 17"/>
                  <a:gd name="T1" fmla="*/ 0 h 18"/>
                  <a:gd name="T2" fmla="*/ 3 w 17"/>
                  <a:gd name="T3" fmla="*/ 0 h 18"/>
                  <a:gd name="T4" fmla="*/ 0 w 17"/>
                  <a:gd name="T5" fmla="*/ 3 h 18"/>
                  <a:gd name="T6" fmla="*/ 0 w 17"/>
                  <a:gd name="T7" fmla="*/ 15 h 18"/>
                  <a:gd name="T8" fmla="*/ 3 w 17"/>
                  <a:gd name="T9" fmla="*/ 18 h 18"/>
                  <a:gd name="T10" fmla="*/ 15 w 17"/>
                  <a:gd name="T11" fmla="*/ 18 h 18"/>
                  <a:gd name="T12" fmla="*/ 17 w 17"/>
                  <a:gd name="T13" fmla="*/ 15 h 18"/>
                  <a:gd name="T14" fmla="*/ 17 w 17"/>
                  <a:gd name="T15" fmla="*/ 3 h 18"/>
                  <a:gd name="T16" fmla="*/ 15 w 17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8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7"/>
                      <a:pt x="1" y="18"/>
                      <a:pt x="3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7" y="17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3" name="Freeform 11">
                <a:extLst>
                  <a:ext uri="{FF2B5EF4-FFF2-40B4-BE49-F238E27FC236}">
                    <a16:creationId xmlns:a16="http://schemas.microsoft.com/office/drawing/2014/main" id="{E08006D5-08A7-44BB-ABCB-C44C13B81905}"/>
                  </a:ext>
                </a:extLst>
              </p:cNvPr>
              <p:cNvSpPr/>
              <p:nvPr/>
            </p:nvSpPr>
            <p:spPr bwMode="auto">
              <a:xfrm>
                <a:off x="2755" y="2257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C22356C6-5134-49F5-9A0F-2D0588CA59ED}"/>
              </a:ext>
            </a:extLst>
          </p:cNvPr>
          <p:cNvSpPr/>
          <p:nvPr/>
        </p:nvSpPr>
        <p:spPr>
          <a:xfrm>
            <a:off x="2277728" y="3863771"/>
            <a:ext cx="2148116" cy="7792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赛题回顾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FA571CC-A47E-44D9-B0A4-7DC3D9C6AD51}"/>
              </a:ext>
            </a:extLst>
          </p:cNvPr>
          <p:cNvSpPr/>
          <p:nvPr/>
        </p:nvSpPr>
        <p:spPr>
          <a:xfrm>
            <a:off x="6001010" y="3893321"/>
            <a:ext cx="2148116" cy="7792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结果展示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FF0F171-477D-4DF6-B8D9-3EB071105056}"/>
              </a:ext>
            </a:extLst>
          </p:cNvPr>
          <p:cNvSpPr/>
          <p:nvPr/>
        </p:nvSpPr>
        <p:spPr>
          <a:xfrm>
            <a:off x="4216847" y="3893321"/>
            <a:ext cx="2148116" cy="7792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方案设计</a:t>
            </a:r>
          </a:p>
        </p:txBody>
      </p:sp>
      <p:grpSp>
        <p:nvGrpSpPr>
          <p:cNvPr id="27" name="组合 4">
            <a:extLst>
              <a:ext uri="{FF2B5EF4-FFF2-40B4-BE49-F238E27FC236}">
                <a16:creationId xmlns:a16="http://schemas.microsoft.com/office/drawing/2014/main" id="{D5033881-0851-4719-84A0-ED4E96A50B16}"/>
              </a:ext>
            </a:extLst>
          </p:cNvPr>
          <p:cNvGrpSpPr>
            <a:grpSpLocks noChangeAspect="1"/>
          </p:cNvGrpSpPr>
          <p:nvPr/>
        </p:nvGrpSpPr>
        <p:grpSpPr>
          <a:xfrm>
            <a:off x="8318242" y="2493025"/>
            <a:ext cx="1285823" cy="1285823"/>
            <a:chOff x="2492224" y="1959430"/>
            <a:chExt cx="2148114" cy="2148114"/>
          </a:xfrm>
          <a:solidFill>
            <a:schemeClr val="tx1"/>
          </a:solidFill>
        </p:grpSpPr>
        <p:sp>
          <p:nvSpPr>
            <p:cNvPr id="28" name="椭圆 5">
              <a:extLst>
                <a:ext uri="{FF2B5EF4-FFF2-40B4-BE49-F238E27FC236}">
                  <a16:creationId xmlns:a16="http://schemas.microsoft.com/office/drawing/2014/main" id="{6A69893A-CE65-422E-84AC-15387A288157}"/>
                </a:ext>
              </a:extLst>
            </p:cNvPr>
            <p:cNvSpPr/>
            <p:nvPr/>
          </p:nvSpPr>
          <p:spPr>
            <a:xfrm>
              <a:off x="2492224" y="1959430"/>
              <a:ext cx="2148114" cy="2148114"/>
            </a:xfrm>
            <a:prstGeom prst="ellipse">
              <a:avLst/>
            </a:prstGeom>
            <a:grp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29" name="图片 6">
              <a:extLst>
                <a:ext uri="{FF2B5EF4-FFF2-40B4-BE49-F238E27FC236}">
                  <a16:creationId xmlns:a16="http://schemas.microsoft.com/office/drawing/2014/main" id="{82F9B591-E5CE-4AB8-A0BB-771ED5951B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6300" y="2326696"/>
              <a:ext cx="1379962" cy="1413582"/>
            </a:xfrm>
            <a:prstGeom prst="rect">
              <a:avLst/>
            </a:prstGeom>
            <a:grpFill/>
          </p:spPr>
        </p:pic>
      </p:grpSp>
      <p:sp>
        <p:nvSpPr>
          <p:cNvPr id="30" name="矩形 26">
            <a:extLst>
              <a:ext uri="{FF2B5EF4-FFF2-40B4-BE49-F238E27FC236}">
                <a16:creationId xmlns:a16="http://schemas.microsoft.com/office/drawing/2014/main" id="{C8AE3D51-30FB-4A13-9B06-30509A4AE254}"/>
              </a:ext>
            </a:extLst>
          </p:cNvPr>
          <p:cNvSpPr/>
          <p:nvPr/>
        </p:nvSpPr>
        <p:spPr>
          <a:xfrm>
            <a:off x="7940129" y="3880928"/>
            <a:ext cx="2148116" cy="7792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总结与展望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01646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85"/>
    </mc:Choice>
    <mc:Fallback>
      <p:transition spd="slow" advTm="28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528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528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192D3F-7B29-499E-8769-7ED091F385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1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436" b="43385"/>
          <a:stretch>
            <a:fillRect/>
          </a:stretch>
        </p:blipFill>
        <p:spPr>
          <a:xfrm>
            <a:off x="0" y="1559127"/>
            <a:ext cx="12192000" cy="1542196"/>
          </a:xfrm>
          <a:prstGeom prst="rect">
            <a:avLst/>
          </a:prstGeom>
          <a:blipFill dpi="0" rotWithShape="1">
            <a:blip r:embed="rId5">
              <a:alphaModFix amt="14000"/>
            </a:blip>
            <a:srcRect/>
            <a:tile tx="0" ty="0" sx="100000" sy="100000" flip="none" algn="tl"/>
          </a:blipFill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397A13B-CB54-46D4-B8E3-F53BC6573E2F}"/>
              </a:ext>
            </a:extLst>
          </p:cNvPr>
          <p:cNvSpPr/>
          <p:nvPr/>
        </p:nvSpPr>
        <p:spPr>
          <a:xfrm>
            <a:off x="1351129" y="1559127"/>
            <a:ext cx="3016155" cy="1542196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698C4E6-F80C-4ADC-B8D3-14DA0735A1B9}"/>
              </a:ext>
            </a:extLst>
          </p:cNvPr>
          <p:cNvSpPr txBox="1"/>
          <p:nvPr/>
        </p:nvSpPr>
        <p:spPr>
          <a:xfrm>
            <a:off x="1692192" y="1976282"/>
            <a:ext cx="26135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赛题回顾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4612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"/>
    </mc:Choice>
    <mc:Fallback>
      <p:transition spd="slow" advTm="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5289" y="315595"/>
            <a:ext cx="3518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任务及比赛思路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888666B-D6AD-413D-B84B-EA041AEFDA37}"/>
              </a:ext>
            </a:extLst>
          </p:cNvPr>
          <p:cNvSpPr txBox="1"/>
          <p:nvPr/>
        </p:nvSpPr>
        <p:spPr>
          <a:xfrm>
            <a:off x="415289" y="4166999"/>
            <a:ext cx="10484254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我们将两个赛题任务转换为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基于方面的情感分析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Aspect Based Sentiment Analysis, ABSA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）任务。</a:t>
            </a:r>
          </a:p>
        </p:txBody>
      </p:sp>
      <p:sp>
        <p:nvSpPr>
          <p:cNvPr id="17" name="Rectangle 32">
            <a:extLst>
              <a:ext uri="{FF2B5EF4-FFF2-40B4-BE49-F238E27FC236}">
                <a16:creationId xmlns:a16="http://schemas.microsoft.com/office/drawing/2014/main" id="{50CEC7BB-7391-4154-BC14-0607CC6924F6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表格 9">
            <a:extLst>
              <a:ext uri="{FF2B5EF4-FFF2-40B4-BE49-F238E27FC236}">
                <a16:creationId xmlns:a16="http://schemas.microsoft.com/office/drawing/2014/main" id="{70806670-BC54-4088-A39D-FC6C75D5BF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0566770"/>
              </p:ext>
            </p:extLst>
          </p:nvPr>
        </p:nvGraphicFramePr>
        <p:xfrm>
          <a:off x="513592" y="1417896"/>
          <a:ext cx="7422393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53836">
                  <a:extLst>
                    <a:ext uri="{9D8B030D-6E8A-4147-A177-3AD203B41FA5}">
                      <a16:colId xmlns:a16="http://schemas.microsoft.com/office/drawing/2014/main" val="2422344143"/>
                    </a:ext>
                  </a:extLst>
                </a:gridCol>
                <a:gridCol w="5968557">
                  <a:extLst>
                    <a:ext uri="{9D8B030D-6E8A-4147-A177-3AD203B41FA5}">
                      <a16:colId xmlns:a16="http://schemas.microsoft.com/office/drawing/2014/main" val="285744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effectLst/>
                        </a:rPr>
                        <a:t>46bd931c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156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title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004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text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『</a:t>
                      </a:r>
                      <a:r>
                        <a:rPr lang="zh-CN" altLang="en-US" dirty="0"/>
                        <a:t>曝光</a:t>
                      </a:r>
                      <a:r>
                        <a:rPr lang="en-US" altLang="zh-CN" dirty="0"/>
                        <a:t>|</a:t>
                      </a:r>
                      <a:r>
                        <a:rPr lang="zh-CN" altLang="en-US" dirty="0"/>
                        <a:t>云惠富涉非法集资近</a:t>
                      </a:r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亿，头目竟是云联惠高层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148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entity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/>
                        <a:t>云联惠</a:t>
                      </a:r>
                      <a:r>
                        <a:rPr lang="en-US" altLang="zh-CN" sz="1800" kern="1200" dirty="0"/>
                        <a:t>;</a:t>
                      </a:r>
                      <a:r>
                        <a:rPr lang="zh-CN" altLang="en-US" sz="1800" kern="1200" dirty="0"/>
                        <a:t>云惠富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3322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negative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/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96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key_entity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/>
                        <a:t>云联惠</a:t>
                      </a:r>
                      <a:r>
                        <a:rPr lang="en-US" altLang="zh-CN" sz="1800" kern="1200" dirty="0"/>
                        <a:t>;</a:t>
                      </a:r>
                      <a:r>
                        <a:rPr lang="zh-CN" altLang="en-US" sz="1800" kern="1200" dirty="0"/>
                        <a:t>云惠富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711950"/>
                  </a:ext>
                </a:extLst>
              </a:tr>
            </a:tbl>
          </a:graphicData>
        </a:graphic>
      </p:graphicFrame>
      <p:grpSp>
        <p:nvGrpSpPr>
          <p:cNvPr id="19" name="组合 18">
            <a:extLst>
              <a:ext uri="{FF2B5EF4-FFF2-40B4-BE49-F238E27FC236}">
                <a16:creationId xmlns:a16="http://schemas.microsoft.com/office/drawing/2014/main" id="{F633912E-047F-47F8-BD3B-02C408419E97}"/>
              </a:ext>
            </a:extLst>
          </p:cNvPr>
          <p:cNvGrpSpPr/>
          <p:nvPr/>
        </p:nvGrpSpPr>
        <p:grpSpPr>
          <a:xfrm>
            <a:off x="4525597" y="2934673"/>
            <a:ext cx="2427742" cy="304952"/>
            <a:chOff x="4525597" y="2934673"/>
            <a:chExt cx="2427742" cy="304952"/>
          </a:xfrm>
        </p:grpSpPr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A051DE2F-D94F-4EEF-9A52-A96D24EAEAD6}"/>
                </a:ext>
              </a:extLst>
            </p:cNvPr>
            <p:cNvCxnSpPr/>
            <p:nvPr/>
          </p:nvCxnSpPr>
          <p:spPr>
            <a:xfrm>
              <a:off x="4525597" y="3087149"/>
              <a:ext cx="71306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D767D3E1-72C7-4304-A3ED-C861255D4EA4}"/>
                </a:ext>
              </a:extLst>
            </p:cNvPr>
            <p:cNvSpPr/>
            <p:nvPr/>
          </p:nvSpPr>
          <p:spPr>
            <a:xfrm>
              <a:off x="5238661" y="2934673"/>
              <a:ext cx="1714678" cy="30495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负面信息判定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341D44B9-E9E1-489D-A870-B74CD0EF9D74}"/>
              </a:ext>
            </a:extLst>
          </p:cNvPr>
          <p:cNvGrpSpPr/>
          <p:nvPr/>
        </p:nvGrpSpPr>
        <p:grpSpPr>
          <a:xfrm>
            <a:off x="4525597" y="3313424"/>
            <a:ext cx="2427742" cy="304952"/>
            <a:chOff x="4525597" y="3313424"/>
            <a:chExt cx="2427742" cy="304952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6388C8F-3A79-4A62-B351-9C7A708EBC6A}"/>
                </a:ext>
              </a:extLst>
            </p:cNvPr>
            <p:cNvSpPr/>
            <p:nvPr/>
          </p:nvSpPr>
          <p:spPr>
            <a:xfrm>
              <a:off x="5238661" y="3313424"/>
              <a:ext cx="1714678" cy="30495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负面主体判定</a:t>
              </a:r>
            </a:p>
          </p:txBody>
        </p: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99287DE9-80D6-419D-87D7-B6C4DA8D3402}"/>
                </a:ext>
              </a:extLst>
            </p:cNvPr>
            <p:cNvCxnSpPr/>
            <p:nvPr/>
          </p:nvCxnSpPr>
          <p:spPr>
            <a:xfrm>
              <a:off x="4525597" y="3473591"/>
              <a:ext cx="71306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FD182AD8-0BC9-46EB-A85F-66D397517AD1}"/>
              </a:ext>
            </a:extLst>
          </p:cNvPr>
          <p:cNvSpPr/>
          <p:nvPr/>
        </p:nvSpPr>
        <p:spPr>
          <a:xfrm>
            <a:off x="2024109" y="2153995"/>
            <a:ext cx="5911876" cy="36695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90661180-DDC4-4D42-B00D-D1C9370B54A0}"/>
              </a:ext>
            </a:extLst>
          </p:cNvPr>
          <p:cNvSpPr/>
          <p:nvPr/>
        </p:nvSpPr>
        <p:spPr>
          <a:xfrm>
            <a:off x="2024109" y="2546424"/>
            <a:ext cx="1669002" cy="3396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1715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"/>
    </mc:Choice>
    <mc:Fallback>
      <p:transition spd="slow" advTm="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5289" y="315595"/>
            <a:ext cx="3518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评价指标</a:t>
            </a:r>
          </a:p>
        </p:txBody>
      </p:sp>
      <p:sp>
        <p:nvSpPr>
          <p:cNvPr id="17" name="Rectangle 32">
            <a:extLst>
              <a:ext uri="{FF2B5EF4-FFF2-40B4-BE49-F238E27FC236}">
                <a16:creationId xmlns:a16="http://schemas.microsoft.com/office/drawing/2014/main" id="{50CEC7BB-7391-4154-BC14-0607CC6924F6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4752B98-AF33-4B9B-8C99-73F1687EB2D1}"/>
                  </a:ext>
                </a:extLst>
              </p:cNvPr>
              <p:cNvSpPr/>
              <p:nvPr/>
            </p:nvSpPr>
            <p:spPr>
              <a:xfrm>
                <a:off x="415289" y="1574925"/>
                <a:ext cx="11178296" cy="9085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</a:rPr>
                  <a:t>本任务使用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𝑭</m:t>
                        </m:r>
                      </m:e>
                      <m:sub>
                        <m:r>
                          <a:rPr lang="en-US" altLang="zh-CN" sz="20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altLang="zh-CN" dirty="0">
                    <a:solidFill>
                      <a:srgbClr val="FF0000"/>
                    </a:solidFill>
                  </a:rPr>
                  <a:t>​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值进行评价，采用负面判定指标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0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0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sz="20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sz="20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sup>
                    </m:sSubSup>
                  </m:oMath>
                </a14:m>
                <a:r>
                  <a:rPr lang="zh-CN" altLang="en-US" dirty="0">
                    <a:solidFill>
                      <a:schemeClr val="bg1"/>
                    </a:solidFill>
                  </a:rPr>
                  <a:t>、主体判定指标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0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0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zh-CN" sz="20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sz="20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sup>
                    </m:sSubSup>
                    <m:r>
                      <a:rPr lang="en-US" altLang="zh-CN" sz="20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dirty="0">
                    <a:solidFill>
                      <a:schemeClr val="bg1"/>
                    </a:solidFill>
                  </a:rPr>
                  <a:t>​和任务整体得分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​</a:t>
                </a:r>
                <a:r>
                  <a:rPr lang="en-US" altLang="zh-CN" b="1" dirty="0">
                    <a:solidFill>
                      <a:srgbClr val="FFFF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𝑭</m:t>
                        </m:r>
                      </m:e>
                      <m:sub>
                        <m:r>
                          <a:rPr lang="en-US" altLang="zh-CN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altLang="zh-CN" dirty="0">
                    <a:solidFill>
                      <a:srgbClr val="FF0000"/>
                    </a:solidFill>
                  </a:rPr>
                  <a:t>​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三个评价指标，</a:t>
                </a:r>
                <a:endParaRPr lang="en-US" altLang="zh-CN" dirty="0">
                  <a:solidFill>
                    <a:schemeClr val="bg1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</a:rPr>
                  <a:t>线上排名根据任务整体得分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​</a:t>
                </a:r>
                <a:r>
                  <a:rPr lang="en-US" altLang="zh-CN" b="1" dirty="0">
                    <a:solidFill>
                      <a:srgbClr val="FFFF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𝑭</m:t>
                        </m:r>
                      </m:e>
                      <m:sub>
                        <m:r>
                          <a:rPr lang="en-US" altLang="zh-CN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altLang="zh-CN" dirty="0">
                    <a:solidFill>
                      <a:srgbClr val="FF0000"/>
                    </a:solidFill>
                  </a:rPr>
                  <a:t>​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计算，具体公式为：</a:t>
                </a:r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4752B98-AF33-4B9B-8C99-73F1687EB2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289" y="1574925"/>
                <a:ext cx="11178296" cy="908518"/>
              </a:xfrm>
              <a:prstGeom prst="rect">
                <a:avLst/>
              </a:prstGeom>
              <a:blipFill>
                <a:blip r:embed="rId4"/>
                <a:stretch>
                  <a:fillRect l="-436" b="-100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060AA2F-E1AF-4210-B78E-895737E9BAE4}"/>
                  </a:ext>
                </a:extLst>
              </p:cNvPr>
              <p:cNvSpPr txBox="1"/>
              <p:nvPr/>
            </p:nvSpPr>
            <p:spPr>
              <a:xfrm>
                <a:off x="4205066" y="2765569"/>
                <a:ext cx="359874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1" i="1" smtClean="0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  <m:t>𝑭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800" b="1" i="1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800" b="1" i="1" smtClean="0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2800" b="1" i="1" smtClean="0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2800" b="1" i="1" smtClean="0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  <m:r>
                        <a:rPr lang="zh-CN" altLang="en-US" sz="2800" b="1" i="1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sSubSup>
                        <m:sSubSupPr>
                          <m:ctrlP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sup>
                      </m:sSubSup>
                      <m:r>
                        <a:rPr lang="en-US" altLang="zh-CN" sz="2800" b="1" i="1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800" b="1" i="1" smtClean="0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2800" b="1" i="1" smtClean="0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2800" b="1" i="1" smtClean="0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𝟔</m:t>
                      </m:r>
                      <m:r>
                        <a:rPr lang="zh-CN" altLang="en-US" sz="2800" b="1" i="1">
                          <a:solidFill>
                            <a:srgbClr val="FFFF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sSubSup>
                        <m:sSubSupPr>
                          <m:ctrlP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altLang="zh-CN" sz="2800" b="1" i="1">
                              <a:solidFill>
                                <a:srgbClr val="FFFF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sup>
                      </m:sSubSup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B060AA2F-E1AF-4210-B78E-895737E9BA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5066" y="2765569"/>
                <a:ext cx="3598742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23364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"/>
    </mc:Choice>
    <mc:Fallback>
      <p:transition spd="slow" advTm="24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5289" y="315595"/>
            <a:ext cx="61379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任务难点一：文本分布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E9C315-F1E7-4A1C-9ECC-0FD4FD5D63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545" y="2179644"/>
            <a:ext cx="4855815" cy="3545516"/>
          </a:xfrm>
          <a:prstGeom prst="rect">
            <a:avLst/>
          </a:prstGeom>
        </p:spPr>
      </p:pic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A30B0DDC-4E8E-427E-87E2-B805FE837D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6661621"/>
              </p:ext>
            </p:extLst>
          </p:nvPr>
        </p:nvGraphicFramePr>
        <p:xfrm>
          <a:off x="6914079" y="2179644"/>
          <a:ext cx="4546401" cy="3545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文本框 1">
            <a:extLst>
              <a:ext uri="{FF2B5EF4-FFF2-40B4-BE49-F238E27FC236}">
                <a16:creationId xmlns:a16="http://schemas.microsoft.com/office/drawing/2014/main" id="{9312489B-6D7F-427A-989F-0C43A873ECFA}"/>
              </a:ext>
            </a:extLst>
          </p:cNvPr>
          <p:cNvSpPr txBox="1"/>
          <p:nvPr/>
        </p:nvSpPr>
        <p:spPr>
          <a:xfrm>
            <a:off x="8168640" y="2979332"/>
            <a:ext cx="804704" cy="449668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&gt;512</a:t>
            </a:r>
            <a:endParaRPr lang="zh-CN" altLang="en-US" sz="20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B98B07C-FE62-4AB7-B2E5-8345BA5172CE}"/>
              </a:ext>
            </a:extLst>
          </p:cNvPr>
          <p:cNvSpPr txBox="1"/>
          <p:nvPr/>
        </p:nvSpPr>
        <p:spPr>
          <a:xfrm>
            <a:off x="415289" y="1290954"/>
            <a:ext cx="4095751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文本长度分布跨度大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AEC02E3-97FC-4365-BD56-C56F7026D7EC}"/>
              </a:ext>
            </a:extLst>
          </p:cNvPr>
          <p:cNvSpPr txBox="1"/>
          <p:nvPr/>
        </p:nvSpPr>
        <p:spPr>
          <a:xfrm>
            <a:off x="6348729" y="1350562"/>
            <a:ext cx="4095751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部分文本过长（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&gt;512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sp>
        <p:nvSpPr>
          <p:cNvPr id="8" name="Rectangle 32">
            <a:extLst>
              <a:ext uri="{FF2B5EF4-FFF2-40B4-BE49-F238E27FC236}">
                <a16:creationId xmlns:a16="http://schemas.microsoft.com/office/drawing/2014/main" id="{617C45F1-E4D6-4790-AB43-CDA15C487E63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4120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"/>
    </mc:Choice>
    <mc:Fallback>
      <p:transition spd="slow" advTm="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9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5289" y="315595"/>
            <a:ext cx="6859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任务难点二：实体情感识别难度大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7A57BE1-D736-4E4D-9978-CEF9E4D4F210}"/>
              </a:ext>
            </a:extLst>
          </p:cNvPr>
          <p:cNvSpPr/>
          <p:nvPr/>
        </p:nvSpPr>
        <p:spPr>
          <a:xfrm>
            <a:off x="1118532" y="4105572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钱牛牛平台严重逾期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4AFC552-7605-4CB9-9C50-334931416B6B}"/>
              </a:ext>
            </a:extLst>
          </p:cNvPr>
          <p:cNvSpPr/>
          <p:nvPr/>
        </p:nvSpPr>
        <p:spPr>
          <a:xfrm>
            <a:off x="7079818" y="4105572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钱牛牛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5BF0305-5E35-4494-9F70-1F566C974261}"/>
              </a:ext>
            </a:extLst>
          </p:cNvPr>
          <p:cNvSpPr/>
          <p:nvPr/>
        </p:nvSpPr>
        <p:spPr>
          <a:xfrm>
            <a:off x="8790046" y="410557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钱牛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DB38997-C3A6-4500-82C9-B26D636073A1}"/>
              </a:ext>
            </a:extLst>
          </p:cNvPr>
          <p:cNvSpPr/>
          <p:nvPr/>
        </p:nvSpPr>
        <p:spPr>
          <a:xfrm>
            <a:off x="887699" y="1364734"/>
            <a:ext cx="41344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1. </a:t>
            </a:r>
            <a:r>
              <a:rPr lang="zh-CN" altLang="en-US" dirty="0">
                <a:solidFill>
                  <a:schemeClr val="bg1"/>
                </a:solidFill>
              </a:rPr>
              <a:t>同一条文本中，不同实体的情感不同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53BD910-C57E-4C95-9A6B-BF70FB6E5F64}"/>
              </a:ext>
            </a:extLst>
          </p:cNvPr>
          <p:cNvSpPr/>
          <p:nvPr/>
        </p:nvSpPr>
        <p:spPr>
          <a:xfrm>
            <a:off x="1118532" y="2198430"/>
            <a:ext cx="433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据中财网报道：龙创科技已经卷款跑路。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4EF3B17-44C9-443A-A2A4-D14E9B2C2912}"/>
              </a:ext>
            </a:extLst>
          </p:cNvPr>
          <p:cNvSpPr/>
          <p:nvPr/>
        </p:nvSpPr>
        <p:spPr>
          <a:xfrm>
            <a:off x="6896938" y="2198430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中财网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B64EED6-95C8-4684-BD72-239C9B716175}"/>
              </a:ext>
            </a:extLst>
          </p:cNvPr>
          <p:cNvSpPr/>
          <p:nvPr/>
        </p:nvSpPr>
        <p:spPr>
          <a:xfrm>
            <a:off x="8414126" y="219843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龙创科技</a:t>
            </a:r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A90B15B-69B7-4661-ABEF-394DA073B763}"/>
              </a:ext>
            </a:extLst>
          </p:cNvPr>
          <p:cNvSpPr/>
          <p:nvPr/>
        </p:nvSpPr>
        <p:spPr>
          <a:xfrm>
            <a:off x="887699" y="3244334"/>
            <a:ext cx="59811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2. </a:t>
            </a:r>
            <a:r>
              <a:rPr lang="zh-CN" altLang="en-US" dirty="0">
                <a:solidFill>
                  <a:schemeClr val="bg1"/>
                </a:solidFill>
              </a:rPr>
              <a:t>判断的实体存在嵌套，需要识别哪个是正确的金融实体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028EC71-3569-43EA-9EE6-AF1F1E3E8605}"/>
              </a:ext>
            </a:extLst>
          </p:cNvPr>
          <p:cNvCxnSpPr>
            <a:cxnSpLocks/>
          </p:cNvCxnSpPr>
          <p:nvPr/>
        </p:nvCxnSpPr>
        <p:spPr>
          <a:xfrm>
            <a:off x="1432560" y="2567762"/>
            <a:ext cx="7112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2102634D-3575-4C1C-B4E0-754D1122C6CA}"/>
              </a:ext>
            </a:extLst>
          </p:cNvPr>
          <p:cNvCxnSpPr>
            <a:cxnSpLocks/>
          </p:cNvCxnSpPr>
          <p:nvPr/>
        </p:nvCxnSpPr>
        <p:spPr>
          <a:xfrm>
            <a:off x="2802515" y="2585364"/>
            <a:ext cx="97536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4EC410C1-D0F9-484D-BDAE-A19339F1CB12}"/>
              </a:ext>
            </a:extLst>
          </p:cNvPr>
          <p:cNvSpPr txBox="1"/>
          <p:nvPr/>
        </p:nvSpPr>
        <p:spPr>
          <a:xfrm>
            <a:off x="3015043" y="26131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负面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615C33E-F24E-482E-BA10-00BC3919BCAB}"/>
              </a:ext>
            </a:extLst>
          </p:cNvPr>
          <p:cNvSpPr txBox="1"/>
          <p:nvPr/>
        </p:nvSpPr>
        <p:spPr>
          <a:xfrm>
            <a:off x="1343166" y="261316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非负面</a:t>
            </a: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28A5C988-EC55-4036-901E-841111D3D2B0}"/>
              </a:ext>
            </a:extLst>
          </p:cNvPr>
          <p:cNvCxnSpPr>
            <a:cxnSpLocks/>
          </p:cNvCxnSpPr>
          <p:nvPr/>
        </p:nvCxnSpPr>
        <p:spPr>
          <a:xfrm>
            <a:off x="1118532" y="4474904"/>
            <a:ext cx="822028" cy="922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66029CC7-B594-442A-9BAE-F7FDFC0FEA3E}"/>
              </a:ext>
            </a:extLst>
          </p:cNvPr>
          <p:cNvSpPr txBox="1"/>
          <p:nvPr/>
        </p:nvSpPr>
        <p:spPr>
          <a:xfrm>
            <a:off x="7182344" y="448442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负面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A2D6242-1E02-4BC8-816F-0785AD11CB70}"/>
              </a:ext>
            </a:extLst>
          </p:cNvPr>
          <p:cNvSpPr txBox="1"/>
          <p:nvPr/>
        </p:nvSpPr>
        <p:spPr>
          <a:xfrm>
            <a:off x="8688630" y="4484132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非负面</a:t>
            </a:r>
          </a:p>
        </p:txBody>
      </p:sp>
      <p:sp>
        <p:nvSpPr>
          <p:cNvPr id="20" name="Rectangle 32">
            <a:extLst>
              <a:ext uri="{FF2B5EF4-FFF2-40B4-BE49-F238E27FC236}">
                <a16:creationId xmlns:a16="http://schemas.microsoft.com/office/drawing/2014/main" id="{0CB609CC-8436-47B7-A101-FF43FFC71B76}"/>
              </a:ext>
            </a:extLst>
          </p:cNvPr>
          <p:cNvSpPr/>
          <p:nvPr/>
        </p:nvSpPr>
        <p:spPr>
          <a:xfrm>
            <a:off x="0" y="925850"/>
            <a:ext cx="12192000" cy="36694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09387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"/>
    </mc:Choice>
    <mc:Fallback>
      <p:transition spd="slow" advTm="1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2" grpId="0"/>
      <p:bldP spid="13" grpId="0"/>
      <p:bldP spid="15" grpId="0"/>
      <p:bldP spid="17" grpId="0"/>
      <p:bldP spid="18" grpId="0"/>
      <p:bldP spid="19" grpId="0"/>
      <p:bldP spid="29" grpId="0"/>
      <p:bldP spid="30" grpId="0"/>
      <p:bldP spid="33" grpId="0"/>
      <p:bldP spid="3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TIMING" val="|6.2|1.6|4.2|2.5|2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TIMING" val="|2.9|2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TIMING" val="|3.3|7.1|3.6|13.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TIMING" val="|14.6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TIMING" val="|1|11.8|0.7|5.3|16.5|1.9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TIMING" val="|9.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2495</TotalTime>
  <Words>1414</Words>
  <Application>Microsoft Office PowerPoint</Application>
  <PresentationFormat>宽屏</PresentationFormat>
  <Paragraphs>189</Paragraphs>
  <Slides>27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Linux Libertine</vt:lpstr>
      <vt:lpstr>微软雅黑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孔俊生</dc:creator>
  <cp:lastModifiedBy>Windows 用户</cp:lastModifiedBy>
  <cp:revision>234</cp:revision>
  <dcterms:created xsi:type="dcterms:W3CDTF">2019-06-19T02:08:00Z</dcterms:created>
  <dcterms:modified xsi:type="dcterms:W3CDTF">2019-12-21T03:34:53Z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2052-11.1.0.8751</vt:lpwstr>
  </property>
</Properties>
</file>